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4"/>
    <p:sldMasterId id="2147484228" r:id="rId5"/>
    <p:sldMasterId id="2147484563" r:id="rId6"/>
    <p:sldMasterId id="2147483660" r:id="rId7"/>
  </p:sldMasterIdLst>
  <p:notesMasterIdLst>
    <p:notesMasterId r:id="rId43"/>
  </p:notesMasterIdLst>
  <p:sldIdLst>
    <p:sldId id="2076138216" r:id="rId8"/>
    <p:sldId id="2170" r:id="rId9"/>
    <p:sldId id="2171" r:id="rId10"/>
    <p:sldId id="2172" r:id="rId11"/>
    <p:sldId id="2173" r:id="rId12"/>
    <p:sldId id="2175" r:id="rId13"/>
    <p:sldId id="2176" r:id="rId14"/>
    <p:sldId id="2177" r:id="rId15"/>
    <p:sldId id="2178" r:id="rId16"/>
    <p:sldId id="2179" r:id="rId17"/>
    <p:sldId id="2180" r:id="rId18"/>
    <p:sldId id="2181" r:id="rId19"/>
    <p:sldId id="2182" r:id="rId20"/>
    <p:sldId id="2183" r:id="rId21"/>
    <p:sldId id="2184" r:id="rId22"/>
    <p:sldId id="1990" r:id="rId23"/>
    <p:sldId id="2049" r:id="rId24"/>
    <p:sldId id="2185" r:id="rId25"/>
    <p:sldId id="2186" r:id="rId26"/>
    <p:sldId id="2187" r:id="rId27"/>
    <p:sldId id="2189" r:id="rId28"/>
    <p:sldId id="2190" r:id="rId29"/>
    <p:sldId id="2191" r:id="rId30"/>
    <p:sldId id="2192" r:id="rId31"/>
    <p:sldId id="2194" r:id="rId32"/>
    <p:sldId id="2200" r:id="rId33"/>
    <p:sldId id="2201" r:id="rId34"/>
    <p:sldId id="2202" r:id="rId35"/>
    <p:sldId id="2203" r:id="rId36"/>
    <p:sldId id="2061" r:id="rId37"/>
    <p:sldId id="2195" r:id="rId38"/>
    <p:sldId id="2197" r:id="rId39"/>
    <p:sldId id="2198" r:id="rId40"/>
    <p:sldId id="2199" r:id="rId41"/>
    <p:sldId id="209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46" autoAdjust="0"/>
    <p:restoredTop sz="94660"/>
  </p:normalViewPr>
  <p:slideViewPr>
    <p:cSldViewPr snapToGrid="0">
      <p:cViewPr varScale="1">
        <p:scale>
          <a:sx n="81" d="100"/>
          <a:sy n="81" d="100"/>
        </p:scale>
        <p:origin x="-558"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CLEARWATER GROUP LLC)" userId="5ec9b45e-09f7-4acb-ae45-95f738816775" providerId="ADAL" clId="{9329735D-38E1-4527-A255-8FBEFB90248B}"/>
    <pc:docChg chg="addSld delSld modSld addMainMaster">
      <pc:chgData name="Julie Descamp (CLEARWATER GROUP LLC)" userId="5ec9b45e-09f7-4acb-ae45-95f738816775" providerId="ADAL" clId="{9329735D-38E1-4527-A255-8FBEFB90248B}" dt="2020-07-22T19:34:28.941" v="3" actId="47"/>
      <pc:docMkLst>
        <pc:docMk/>
      </pc:docMkLst>
      <pc:sldChg chg="del">
        <pc:chgData name="Julie Descamp (CLEARWATER GROUP LLC)" userId="5ec9b45e-09f7-4acb-ae45-95f738816775" providerId="ADAL" clId="{9329735D-38E1-4527-A255-8FBEFB90248B}" dt="2020-07-22T19:34:28.941" v="3" actId="47"/>
        <pc:sldMkLst>
          <pc:docMk/>
          <pc:sldMk cId="363227501" sldId="2168"/>
        </pc:sldMkLst>
      </pc:sldChg>
      <pc:sldChg chg="modSp add mod">
        <pc:chgData name="Julie Descamp (CLEARWATER GROUP LLC)" userId="5ec9b45e-09f7-4acb-ae45-95f738816775" providerId="ADAL" clId="{9329735D-38E1-4527-A255-8FBEFB90248B}" dt="2020-07-22T19:34:23.725" v="2"/>
        <pc:sldMkLst>
          <pc:docMk/>
          <pc:sldMk cId="633729110" sldId="2076138216"/>
        </pc:sldMkLst>
        <pc:spChg chg="mod">
          <ac:chgData name="Julie Descamp (CLEARWATER GROUP LLC)" userId="5ec9b45e-09f7-4acb-ae45-95f738816775" providerId="ADAL" clId="{9329735D-38E1-4527-A255-8FBEFB90248B}" dt="2020-07-22T19:34:12.866" v="1"/>
          <ac:spMkLst>
            <pc:docMk/>
            <pc:sldMk cId="633729110" sldId="2076138216"/>
            <ac:spMk id="2" creationId="{00000000-0000-0000-0000-000000000000}"/>
          </ac:spMkLst>
        </pc:spChg>
        <pc:spChg chg="mod">
          <ac:chgData name="Julie Descamp (CLEARWATER GROUP LLC)" userId="5ec9b45e-09f7-4acb-ae45-95f738816775" providerId="ADAL" clId="{9329735D-38E1-4527-A255-8FBEFB90248B}" dt="2020-07-22T19:34:23.725" v="2"/>
          <ac:spMkLst>
            <pc:docMk/>
            <pc:sldMk cId="633729110" sldId="2076138216"/>
            <ac:spMk id="3" creationId="{A844FFA6-9262-4C36-A78A-C4C5EF77C6FE}"/>
          </ac:spMkLst>
        </pc:spChg>
      </pc:sldChg>
      <pc:sldMasterChg chg="add addSldLayout">
        <pc:chgData name="Julie Descamp (CLEARWATER GROUP LLC)" userId="5ec9b45e-09f7-4acb-ae45-95f738816775" providerId="ADAL" clId="{9329735D-38E1-4527-A255-8FBEFB90248B}" dt="2020-07-22T19:34:02.520" v="0" actId="22"/>
        <pc:sldMasterMkLst>
          <pc:docMk/>
          <pc:sldMasterMk cId="87487412" sldId="2147483660"/>
        </pc:sldMasterMkLst>
        <pc:sldLayoutChg chg="add">
          <pc:chgData name="Julie Descamp (CLEARWATER GROUP LLC)" userId="5ec9b45e-09f7-4acb-ae45-95f738816775" providerId="ADAL" clId="{9329735D-38E1-4527-A255-8FBEFB90248B}" dt="2020-07-22T19:34:02.520" v="0" actId="22"/>
          <pc:sldLayoutMkLst>
            <pc:docMk/>
            <pc:sldMasterMk cId="87487412" sldId="2147483660"/>
            <pc:sldLayoutMk cId="4094627309" sldId="2147483671"/>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926626160" sldId="2147483672"/>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4032333795" sldId="2147483673"/>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554139112" sldId="2147483674"/>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278894218" sldId="2147483675"/>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16899507" sldId="2147483676"/>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401457525" sldId="2147483677"/>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116158106" sldId="2147483678"/>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4077211997" sldId="2147483679"/>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4108482333" sldId="2147483680"/>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540683807" sldId="2147483681"/>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21934608" sldId="2147483682"/>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867514222" sldId="2147483683"/>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958490184" sldId="2147483684"/>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601572836" sldId="2147483685"/>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356955728" sldId="2147483686"/>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363638931" sldId="2147483687"/>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016179906" sldId="2147483688"/>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863709060" sldId="2147483689"/>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94904762" sldId="2147483690"/>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323237206" sldId="2147483691"/>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510008915" sldId="2147483692"/>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974264315" sldId="2147483693"/>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269724954" sldId="2147483694"/>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756559274" sldId="2147483696"/>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091604451" sldId="2147483697"/>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799975977" sldId="2147483698"/>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429293935" sldId="2147483699"/>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791780039" sldId="2147483700"/>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172933227" sldId="2147483701"/>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386269191" sldId="2147483702"/>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624611229" sldId="2147483703"/>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673328118" sldId="2147485518"/>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566174507" sldId="2147485519"/>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622920375" sldId="2147485520"/>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2782392134" sldId="2147485521"/>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324866462" sldId="2147485522"/>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4233305935" sldId="2147485523"/>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511165474" sldId="2147485524"/>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95454277" sldId="2147485525"/>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949234042" sldId="2147485526"/>
          </pc:sldLayoutMkLst>
        </pc:sldLayoutChg>
        <pc:sldLayoutChg chg="add">
          <pc:chgData name="Julie Descamp (CLEARWATER GROUP LLC)" userId="5ec9b45e-09f7-4acb-ae45-95f738816775" providerId="ADAL" clId="{9329735D-38E1-4527-A255-8FBEFB90248B}" dt="2020-07-22T19:34:02.520" v="0" actId="22"/>
          <pc:sldLayoutMkLst>
            <pc:docMk/>
            <pc:sldMasterMk cId="87487412" sldId="2147483660"/>
            <pc:sldLayoutMk cId="1386133776" sldId="2147485527"/>
          </pc:sldLayoutMkLst>
        </pc:sldLayoutChg>
      </pc:sldMasterChg>
      <pc:sldMasterChg chg="delSldLayout">
        <pc:chgData name="Julie Descamp (CLEARWATER GROUP LLC)" userId="5ec9b45e-09f7-4acb-ae45-95f738816775" providerId="ADAL" clId="{9329735D-38E1-4527-A255-8FBEFB90248B}" dt="2020-07-22T19:34:28.941" v="3" actId="47"/>
        <pc:sldMasterMkLst>
          <pc:docMk/>
          <pc:sldMasterMk cId="662980139" sldId="2147484016"/>
        </pc:sldMasterMkLst>
        <pc:sldLayoutChg chg="del">
          <pc:chgData name="Julie Descamp (CLEARWATER GROUP LLC)" userId="5ec9b45e-09f7-4acb-ae45-95f738816775" providerId="ADAL" clId="{9329735D-38E1-4527-A255-8FBEFB90248B}" dt="2020-07-22T19:34:28.941" v="3" actId="47"/>
          <pc:sldLayoutMkLst>
            <pc:docMk/>
            <pc:sldMasterMk cId="662980139" sldId="2147484016"/>
            <pc:sldLayoutMk cId="3924328497" sldId="21474840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0A5D57-8EFD-46A9-9520-4A34B0EC6B37}" type="datetimeFigureOut">
              <a:rPr lang="en-US" smtClean="0"/>
              <a:t>8/13/2020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1B71B7-1AFF-4F87-ADB8-D3E61837C245}" type="slidenum">
              <a:rPr lang="en-US" smtClean="0"/>
              <a:t>‹#›</a:t>
            </a:fld>
            <a:endParaRPr lang="en-US"/>
          </a:p>
        </p:txBody>
      </p:sp>
    </p:spTree>
    <p:extLst>
      <p:ext uri="{BB962C8B-B14F-4D97-AF65-F5344CB8AC3E}">
        <p14:creationId xmlns:p14="http://schemas.microsoft.com/office/powerpoint/2010/main" val="4138239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OfficeDev/Office-Add-in-Commands-Samples/tree/master/AutoOpenTaskpan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github.com/OfficeDev/Excel-Content-Add-in-Humongous-Insuranc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jp"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8/13/2020 1:54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37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ja-jp" baseline="0"/>
              <a:t>デモ リソースの場所: https://microsoft.sharepoint.com/:w:/t/MOCtoBaselineevents/EfmVhON3fJVBlKDqhmeenHYBb9YSb2qyV_ZlcgXc8oqtNw?e=AUXbN9</a:t>
            </a:r>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037879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a:p>
          <a:p>
            <a:pPr marL="171450" indent="-171450">
              <a:buFontTx/>
              <a:buChar char="-"/>
            </a:pPr>
            <a:endParaRPr lang="en-US" baseline="0"/>
          </a:p>
          <a:p>
            <a:pPr marL="171450" indent="-171450">
              <a:buFontTx/>
              <a:buChar char="-"/>
            </a:pPr>
            <a:endParaRPr lang="en-US" baseline="0"/>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607921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682350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126393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727461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077252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701051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505442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314869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ja-jp" baseline="0"/>
              <a:t>デモ リソースの場所: https://microsoft.sharepoint.com/:w:/t/MOCtoBaselineevents/EUbJ_nsSM8tMpL-KeNVgoqEBBFT_Dz2XzreJmrBXu2dqrA?e=XJHgoo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aseline="0"/>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121939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157466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038534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a:p>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157325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215243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217956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081313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ja-jp" baseline="0"/>
              <a:t>デモ リソースの場所: https://microsoft.sharepoint.com/:w:/t/MOCtoBaselineevents/Ea4ys_SzNiNKsHUahNWraM0BOLufAGve-xjVM4rU70ve4A?e=0vD2OO</a:t>
            </a:r>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718468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575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809124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236615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894555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t>Office アドイン プラットフォームの概要を説明します。</a:t>
            </a:r>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396995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056638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249663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91078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4257765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ja-jp" baseline="0"/>
              <a:t>デモ リソースの場所: https://microsoft.sharepoint.com/:w:/t/MOCtoBaselineevents/Edw_fZrXLRdDsm7iWm7dCVQBJ9Y7Cps5DgCQM0PXyAIkqg?e=MYXZdv</a:t>
            </a:r>
          </a:p>
          <a:p>
            <a:pPr marL="0" indent="0">
              <a:buFontTx/>
              <a:buNone/>
            </a:pPr>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033868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panose="020B0502040204020203"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881FC3-2A19-422D-8C9B-8B7DC21EBE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4935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t>Office アドイン プラットフォームの概要を説明します。</a:t>
            </a:r>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391077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t>Office アドイン プラットフォームの概要を説明します。</a:t>
            </a:r>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097358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ja-jp" sz="882" kern="1200">
                <a:solidFill>
                  <a:schemeClr val="tx1"/>
                </a:solidFill>
                <a:effectLst/>
                <a:latin typeface="Segoe UI Light" pitchFamily="34" charset="0"/>
                <a:ea typeface="+mn-ea"/>
                <a:cs typeface="+mn-cs"/>
              </a:rPr>
              <a:t>作業ウィンドウとコンテンツ Office アドインについて説明します。</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ja-jp" sz="882" kern="1200">
                <a:solidFill>
                  <a:schemeClr val="tx1"/>
                </a:solidFill>
                <a:effectLst/>
                <a:latin typeface="Segoe UI Light" pitchFamily="34" charset="0"/>
                <a:ea typeface="+mn-ea"/>
                <a:cs typeface="+mn-cs"/>
              </a:rPr>
              <a:t>作業ウィンドウについては、GitHub にあるドキュメント ソリューション「</a:t>
            </a:r>
            <a:r>
              <a:rPr lang="ja-jp" sz="882" i="1" kern="1200">
                <a:solidFill>
                  <a:schemeClr val="tx1"/>
                </a:solidFill>
                <a:effectLst/>
                <a:latin typeface="Segoe UI Light" pitchFamily="34" charset="0"/>
                <a:ea typeface="+mn-ea"/>
                <a:cs typeface="+mn-cs"/>
              </a:rPr>
              <a:t>ドキュメントで作業ウィンドウを自動的に開く</a:t>
            </a:r>
            <a:r>
              <a:rPr lang="ja-jp" sz="882" kern="1200">
                <a:solidFill>
                  <a:schemeClr val="tx1"/>
                </a:solidFill>
                <a:effectLst/>
                <a:latin typeface="Segoe UI Light" pitchFamily="34" charset="0"/>
                <a:ea typeface="+mn-ea"/>
                <a:cs typeface="+mn-cs"/>
              </a:rPr>
              <a:t>」をデモンストレーションすることが可能: </a:t>
            </a:r>
            <a:r>
              <a:rPr lang="ja-jp" sz="882" u="sng" kern="1200">
                <a:solidFill>
                  <a:schemeClr val="tx1"/>
                </a:solidFill>
                <a:effectLst/>
                <a:latin typeface="Segoe UI Light" pitchFamily="34" charset="0"/>
                <a:ea typeface="+mn-ea"/>
                <a:cs typeface="+mn-cs"/>
                <a:hlinkClick r:id="rId3"/>
              </a:rPr>
              <a:t>https://github.com/OfficeDev/Office-Add-in-Commands-Samples/tree/master/AutoOpenTaskpane</a:t>
            </a:r>
            <a:r>
              <a:rPr lang="ja-jp" sz="882" u="sng" kern="1200">
                <a:solidFill>
                  <a:schemeClr val="tx1"/>
                </a:solidFill>
                <a:effectLst/>
                <a:latin typeface="Segoe UI Light" pitchFamily="34" charset="0"/>
                <a:ea typeface="+mn-ea"/>
                <a:cs typeface="+mn-cs"/>
              </a:rPr>
              <a: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u="sng"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ja-jp" sz="882" kern="1200">
                <a:solidFill>
                  <a:schemeClr val="tx1"/>
                </a:solidFill>
                <a:effectLst/>
                <a:latin typeface="Segoe UI Light" pitchFamily="34" charset="0"/>
                <a:ea typeface="+mn-ea"/>
                <a:cs typeface="+mn-cs"/>
              </a:rPr>
              <a:t>コンテンツ アドインについては、GitHub の 「Excel コンテンツ アドイン Humongous Insurance」ソリューションをデモンストレーションすることが可能: </a:t>
            </a:r>
            <a:r>
              <a:rPr lang="ja-jp" sz="882" u="sng" kern="1200">
                <a:solidFill>
                  <a:schemeClr val="tx1"/>
                </a:solidFill>
                <a:effectLst/>
                <a:latin typeface="Segoe UI Light" pitchFamily="34" charset="0"/>
                <a:ea typeface="+mn-ea"/>
                <a:cs typeface="+mn-cs"/>
                <a:hlinkClick r:id="rId4"/>
              </a:rPr>
              <a:t>https://github.com/OfficeDev/Excel-Content-Add-in-Humongous-Insurance</a:t>
            </a: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881811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t>Office アドインのダイアログ ボックスについて説明します。</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909350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t>カスタム関数について説明します。</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750885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Corporation.All rights reserved.明示、黙示または法律の規定にかかわらず、このプレゼンテーションに記載されている情報についてマイクロソフトはいかなる責任も負わないものとします。</a:t>
            </a:r>
          </a:p>
        </p:txBody>
      </p:sp>
      <p:sp>
        <p:nvSpPr>
          <p:cNvPr id="6" name="Date Placeholder 5"/>
          <p:cNvSpPr>
            <a:spLocks noGrp="1"/>
          </p:cNvSpPr>
          <p:nvPr>
            <p:ph type="dt" idx="12"/>
          </p:nvPr>
        </p:nvSpPr>
        <p:spPr/>
        <p:txBody>
          <a:bodyPr/>
          <a:lstStyle/>
          <a:p>
            <a:fld id="{386CE63F-9E7F-4C04-9D0D-FCA25A8E9E86}" type="datetime8">
              <a:rPr lang="en-US" smtClean="0"/>
              <a:t>8/13/2020 1:55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802710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sv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19641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8141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40170346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hasCustomPrompt="1"/>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72217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1795688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9946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t>8/13/2020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2DC00-1732-484C-966F-BBA85D04FC2A}" type="slidenum">
              <a:rPr lang="en-US" smtClean="0"/>
              <a:t>‹#›</a:t>
            </a:fld>
            <a:endParaRPr lang="en-US"/>
          </a:p>
        </p:txBody>
      </p:sp>
    </p:spTree>
    <p:extLst>
      <p:ext uri="{BB962C8B-B14F-4D97-AF65-F5344CB8AC3E}">
        <p14:creationId xmlns:p14="http://schemas.microsoft.com/office/powerpoint/2010/main" val="1269724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rPr>
              <a:pPr/>
              <a:t>‹#›</a:t>
            </a:fld>
            <a:endParaRPr lang="en-US">
              <a:solidFill>
                <a:schemeClr val="accent5"/>
              </a:solidFill>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E60-1E9A-4332-8700-5004ACC90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5D7EE-C4EE-4038-8F2E-AA75096222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DE5DD-4883-467E-A3BE-55299BC49B8E}"/>
              </a:ext>
            </a:extLst>
          </p:cNvPr>
          <p:cNvSpPr>
            <a:spLocks noGrp="1"/>
          </p:cNvSpPr>
          <p:nvPr>
            <p:ph type="dt" sz="half" idx="10"/>
          </p:nvPr>
        </p:nvSpPr>
        <p:spPr/>
        <p:txBody>
          <a:bodyPr/>
          <a:lstStyle/>
          <a:p>
            <a:fld id="{787DE7C4-E45F-4F98-ABEA-DC46C755A483}" type="datetimeFigureOut">
              <a:rPr lang="en-US" smtClean="0"/>
              <a:t>8/13/2020</a:t>
            </a:fld>
            <a:endParaRPr lang="en-US"/>
          </a:p>
        </p:txBody>
      </p:sp>
      <p:sp>
        <p:nvSpPr>
          <p:cNvPr id="5" name="Footer Placeholder 4">
            <a:extLst>
              <a:ext uri="{FF2B5EF4-FFF2-40B4-BE49-F238E27FC236}">
                <a16:creationId xmlns:a16="http://schemas.microsoft.com/office/drawing/2014/main" id="{F2B9A791-8436-4ABC-A529-70B840BDD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80310-051A-44C4-A8ED-6578CE3097FF}"/>
              </a:ext>
            </a:extLst>
          </p:cNvPr>
          <p:cNvSpPr>
            <a:spLocks noGrp="1"/>
          </p:cNvSpPr>
          <p:nvPr>
            <p:ph type="sldNum" sz="quarter" idx="12"/>
          </p:nvPr>
        </p:nvSpPr>
        <p:spPr/>
        <p:txBody>
          <a:bodyPr/>
          <a:lstStyle/>
          <a:p>
            <a:fld id="{B60A36DB-0E8F-48FC-9C82-46E0240CB5F2}" type="slidenum">
              <a:rPr lang="en-US" smtClean="0"/>
              <a:t>‹#›</a:t>
            </a:fld>
            <a:endParaRPr lang="en-US"/>
          </a:p>
        </p:txBody>
      </p:sp>
    </p:spTree>
    <p:extLst>
      <p:ext uri="{BB962C8B-B14F-4D97-AF65-F5344CB8AC3E}">
        <p14:creationId xmlns:p14="http://schemas.microsoft.com/office/powerpoint/2010/main" val="6338143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4252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6170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238258"/>
          </a:xfrm>
        </p:spPr>
        <p:txBody>
          <a:bodyPr>
            <a:normAutofit/>
          </a:bodyPr>
          <a:lstStyle>
            <a:lvl1pPr>
              <a:defRPr>
                <a:latin typeface="+mn-lt"/>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0520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55711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19735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5009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2189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375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593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847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52937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75068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99092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94791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30259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06900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17370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4263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740287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584883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495679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791084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6443877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15233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571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3287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3418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2693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6499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86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9189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9284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72615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6451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269441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8643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t>8/13/2020</a:t>
            </a:fld>
            <a:endParaRPr lang="en-US"/>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t>‹#›</a:t>
            </a:fld>
            <a:endParaRPr lang="en-US"/>
          </a:p>
        </p:txBody>
      </p:sp>
    </p:spTree>
    <p:extLst>
      <p:ext uri="{BB962C8B-B14F-4D97-AF65-F5344CB8AC3E}">
        <p14:creationId xmlns:p14="http://schemas.microsoft.com/office/powerpoint/2010/main" val="42937742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6231421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A32BD7-20C0-9745-A96C-6528A7F10320}"/>
              </a:ext>
            </a:extLst>
          </p:cNvPr>
          <p:cNvPicPr>
            <a:picLocks noChangeAspect="1"/>
          </p:cNvPicPr>
          <p:nvPr userDrawn="1"/>
        </p:nvPicPr>
        <p:blipFill rotWithShape="1">
          <a:blip r:embed="rId2"/>
          <a:srcRect t="3990" r="3990"/>
          <a:stretch/>
        </p:blipFill>
        <p:spPr>
          <a:xfrm>
            <a:off x="-54245" y="0"/>
            <a:ext cx="12246245" cy="6887052"/>
          </a:xfrm>
          <a:prstGeom prst="rect">
            <a:avLst/>
          </a:prstGeom>
        </p:spPr>
      </p:pic>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000000"/>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00000"/>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3917305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hasCustomPrompt="1"/>
          </p:nvPr>
        </p:nvSpPr>
        <p:spPr>
          <a:xfrm>
            <a:off x="586390" y="1434370"/>
            <a:ext cx="11018520" cy="1095685"/>
          </a:xfrm>
        </p:spPr>
        <p:txBody>
          <a:bodyPr wrap="square">
            <a:spAutoFit/>
          </a:bodyPr>
          <a:lstStyle>
            <a:lvl1pPr marL="0" indent="0">
              <a:buNone/>
              <a:defRPr sz="2800" b="0" i="0">
                <a:solidFill>
                  <a:srgbClr val="000000"/>
                </a:solidFill>
                <a:latin typeface="+mn-lt"/>
                <a:cs typeface="Segoe UI" panose="020B0502040204020203" pitchFamily="34" charset="0"/>
              </a:defRPr>
            </a:lvl1pPr>
            <a:lvl2pPr marL="228600" indent="0">
              <a:buNone/>
              <a:defRPr sz="2000">
                <a:solidFill>
                  <a:srgbClr val="000000"/>
                </a:solidFill>
              </a:defRPr>
            </a:lvl2pPr>
            <a:lvl3pPr marL="457200" indent="0">
              <a:buNone/>
              <a:defRPr sz="1600">
                <a:solidFill>
                  <a:srgbClr val="000000"/>
                </a:solidFill>
              </a:defRPr>
            </a:lvl3pPr>
            <a:lvl4pPr marL="685800" indent="0">
              <a:buNone/>
              <a:defRPr sz="1200">
                <a:solidFill>
                  <a:srgbClr val="000000"/>
                </a:solidFill>
              </a:defRPr>
            </a:lvl4pPr>
            <a:lvl5pPr marL="914400" indent="0">
              <a:buNone/>
              <a:defRPr/>
            </a:lvl5pPr>
          </a:lstStyle>
          <a:p>
            <a:pPr lvl="0"/>
            <a:r>
              <a:rPr lang="en-US"/>
              <a:t>Main topic: Segoe UI, size 28pt</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3188084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553998"/>
          </a:xfrm>
        </p:spPr>
        <p:txBody>
          <a:bodyPr/>
          <a:lstStyle>
            <a:lvl1pPr>
              <a:defRPr sz="36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095685"/>
          </a:xfrm>
        </p:spPr>
        <p:txBody>
          <a:bodyPr/>
          <a:lstStyle>
            <a:lvl1pPr>
              <a:defRPr sz="2800">
                <a:solidFill>
                  <a:srgbClr val="000000"/>
                </a:solidFill>
                <a:latin typeface="+mn-lt"/>
              </a:defRPr>
            </a:lvl1pPr>
            <a:lvl2pPr>
              <a:defRPr sz="2000">
                <a:solidFill>
                  <a:srgbClr val="000000"/>
                </a:solidFill>
              </a:defRPr>
            </a:lvl2pPr>
            <a:lvl3pPr>
              <a:defRPr sz="16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440826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250419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553998"/>
          </a:xfrm>
        </p:spPr>
        <p:txBody>
          <a:bodyPr/>
          <a:lstStyle>
            <a:lvl1pPr>
              <a:defRPr sz="36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94063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9566467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D2DDAEF-274D-47F2-B72C-AA3E00EF8DB5}"/>
              </a:ext>
              <a:ext uri="{C183D7F6-B498-43B3-948B-1728B52AA6E4}">
                <adec:decorative xmlns:adec="http://schemas.microsoft.com/office/drawing/2017/decorative" val="1"/>
              </a:ext>
            </a:extLst>
          </p:cNvPr>
          <p:cNvCxnSpPr>
            <a:cxnSpLocks/>
            <a:stCxn id="6" idx="0"/>
          </p:cNvCxnSpPr>
          <p:nvPr userDrawn="1"/>
        </p:nvCxnSpPr>
        <p:spPr>
          <a:xfrm flipH="1">
            <a:off x="117924" y="2692846"/>
            <a:ext cx="97166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70F6A915-BF14-401E-8298-A126FC929EAB}"/>
              </a:ext>
            </a:extLst>
          </p:cNvPr>
          <p:cNvSpPr/>
          <p:nvPr userDrawn="1"/>
        </p:nvSpPr>
        <p:spPr bwMode="auto">
          <a:xfrm>
            <a:off x="1033453" y="222082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D3EBAFD2-2F15-4FAC-9A26-E24DC0F80C01}"/>
              </a:ext>
            </a:extLst>
          </p:cNvPr>
          <p:cNvSpPr txBox="1">
            <a:spLocks/>
          </p:cNvSpPr>
          <p:nvPr userDrawn="1"/>
        </p:nvSpPr>
        <p:spPr>
          <a:xfrm>
            <a:off x="551165" y="482600"/>
            <a:ext cx="11018520"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r>
              <a:rPr lang="en-US" sz="3600"/>
              <a:t>Microsoft 365 manages a wide range of </a:t>
            </a:r>
            <a:br>
              <a:rPr lang="en-US" sz="3600"/>
            </a:br>
            <a:r>
              <a:rPr lang="en-US" sz="3600">
                <a:solidFill>
                  <a:schemeClr val="accent1"/>
                </a:solidFill>
              </a:rPr>
              <a:t>everyday business processes</a:t>
            </a:r>
          </a:p>
        </p:txBody>
      </p:sp>
      <p:sp>
        <p:nvSpPr>
          <p:cNvPr id="6" name="Arc 5">
            <a:extLst>
              <a:ext uri="{FF2B5EF4-FFF2-40B4-BE49-F238E27FC236}">
                <a16:creationId xmlns:a16="http://schemas.microsoft.com/office/drawing/2014/main" id="{8BDB6F16-3725-4A13-B632-224D4234B833}"/>
              </a:ext>
              <a:ext uri="{C183D7F6-B498-43B3-948B-1728B52AA6E4}">
                <adec:decorative xmlns:adec="http://schemas.microsoft.com/office/drawing/2017/decorative" val="1"/>
              </a:ext>
            </a:extLst>
          </p:cNvPr>
          <p:cNvSpPr/>
          <p:nvPr userDrawn="1"/>
        </p:nvSpPr>
        <p:spPr>
          <a:xfrm>
            <a:off x="8958628" y="2692846"/>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FBD5B56-7A4A-4939-9B2A-CCEF6285BA96}"/>
              </a:ext>
              <a:ext uri="{C183D7F6-B498-43B3-948B-1728B52AA6E4}">
                <adec:decorative xmlns:adec="http://schemas.microsoft.com/office/drawing/2017/decorative" val="1"/>
              </a:ext>
            </a:extLst>
          </p:cNvPr>
          <p:cNvCxnSpPr>
            <a:cxnSpLocks/>
            <a:stCxn id="6" idx="2"/>
            <a:endCxn id="8" idx="0"/>
          </p:cNvCxnSpPr>
          <p:nvPr userDrawn="1"/>
        </p:nvCxnSpPr>
        <p:spPr>
          <a:xfrm flipH="1">
            <a:off x="1367080" y="4444530"/>
            <a:ext cx="8484171" cy="33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Arc 7">
            <a:extLst>
              <a:ext uri="{FF2B5EF4-FFF2-40B4-BE49-F238E27FC236}">
                <a16:creationId xmlns:a16="http://schemas.microsoft.com/office/drawing/2014/main" id="{9B18B234-A17C-4F48-B5E2-98787993B2DF}"/>
              </a:ext>
              <a:ext uri="{C183D7F6-B498-43B3-948B-1728B52AA6E4}">
                <adec:decorative xmlns:adec="http://schemas.microsoft.com/office/drawing/2017/decorative" val="1"/>
              </a:ext>
            </a:extLst>
          </p:cNvPr>
          <p:cNvSpPr/>
          <p:nvPr userDrawn="1"/>
        </p:nvSpPr>
        <p:spPr>
          <a:xfrm flipH="1">
            <a:off x="491158" y="4447903"/>
            <a:ext cx="1751843" cy="1751843"/>
          </a:xfrm>
          <a:prstGeom prst="arc">
            <a:avLst>
              <a:gd name="adj1" fmla="val 16200000"/>
              <a:gd name="adj2" fmla="val 5334447"/>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12530D1-9485-4CF3-8C25-C4F83FB69D53}"/>
              </a:ext>
              <a:ext uri="{C183D7F6-B498-43B3-948B-1728B52AA6E4}">
                <adec:decorative xmlns:adec="http://schemas.microsoft.com/office/drawing/2017/decorative" val="1"/>
              </a:ext>
            </a:extLst>
          </p:cNvPr>
          <p:cNvCxnSpPr>
            <a:cxnSpLocks/>
            <a:stCxn id="10" idx="1"/>
            <a:endCxn id="8" idx="2"/>
          </p:cNvCxnSpPr>
          <p:nvPr userDrawn="1"/>
        </p:nvCxnSpPr>
        <p:spPr>
          <a:xfrm flipH="1" flipV="1">
            <a:off x="1350378" y="6199587"/>
            <a:ext cx="8613446" cy="1567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272">
            <a:extLst>
              <a:ext uri="{FF2B5EF4-FFF2-40B4-BE49-F238E27FC236}">
                <a16:creationId xmlns:a16="http://schemas.microsoft.com/office/drawing/2014/main" id="{6AEF046E-5652-47FE-AA32-6C3CC14C5D27}"/>
              </a:ext>
              <a:ext uri="{C183D7F6-B498-43B3-948B-1728B52AA6E4}">
                <adec:decorative xmlns:adec="http://schemas.microsoft.com/office/drawing/2017/decorative" val="1"/>
              </a:ext>
            </a:extLst>
          </p:cNvPr>
          <p:cNvSpPr/>
          <p:nvPr userDrawn="1"/>
        </p:nvSpPr>
        <p:spPr bwMode="auto">
          <a:xfrm rot="13500000" flipV="1">
            <a:off x="9461523" y="6007200"/>
            <a:ext cx="416120" cy="416120"/>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900">
              <a:gradFill>
                <a:gsLst>
                  <a:gs pos="5417">
                    <a:schemeClr val="accent6"/>
                  </a:gs>
                  <a:gs pos="100000">
                    <a:schemeClr val="accent6"/>
                  </a:gs>
                </a:gsLst>
                <a:lin ang="5400000" scaled="0"/>
              </a:gradFill>
            </a:endParaRPr>
          </a:p>
        </p:txBody>
      </p:sp>
      <p:sp>
        <p:nvSpPr>
          <p:cNvPr id="11" name="TextBox 10">
            <a:extLst>
              <a:ext uri="{FF2B5EF4-FFF2-40B4-BE49-F238E27FC236}">
                <a16:creationId xmlns:a16="http://schemas.microsoft.com/office/drawing/2014/main" id="{0AD4B5FA-E7CB-415F-A11D-C0BD98B61FCC}"/>
              </a:ext>
            </a:extLst>
          </p:cNvPr>
          <p:cNvSpPr txBox="1"/>
          <p:nvPr userDrawn="1"/>
        </p:nvSpPr>
        <p:spPr>
          <a:xfrm>
            <a:off x="2054788" y="2139609"/>
            <a:ext cx="1169424" cy="553998"/>
          </a:xfrm>
          <a:prstGeom prst="rect">
            <a:avLst/>
          </a:prstGeom>
          <a:noFill/>
        </p:spPr>
        <p:txBody>
          <a:bodyPr wrap="square" lIns="0" tIns="0" rIns="0" bIns="0" rtlCol="0">
            <a:spAutoFit/>
          </a:bodyPr>
          <a:lstStyle/>
          <a:p>
            <a:pPr algn="ctr"/>
            <a:r>
              <a:rPr lang="en-US" sz="1800"/>
              <a:t>analyzes data</a:t>
            </a:r>
          </a:p>
        </p:txBody>
      </p:sp>
      <p:grpSp>
        <p:nvGrpSpPr>
          <p:cNvPr id="12" name="Group 4">
            <a:extLst>
              <a:ext uri="{FF2B5EF4-FFF2-40B4-BE49-F238E27FC236}">
                <a16:creationId xmlns:a16="http://schemas.microsoft.com/office/drawing/2014/main" id="{6E52244D-182C-4F90-A29B-0044C6294C49}"/>
              </a:ext>
            </a:extLst>
          </p:cNvPr>
          <p:cNvGrpSpPr>
            <a:grpSpLocks noChangeAspect="1"/>
          </p:cNvGrpSpPr>
          <p:nvPr userDrawn="1"/>
        </p:nvGrpSpPr>
        <p:grpSpPr bwMode="auto">
          <a:xfrm>
            <a:off x="1312023" y="2411399"/>
            <a:ext cx="365760" cy="455255"/>
            <a:chOff x="1062" y="1789"/>
            <a:chExt cx="282" cy="351"/>
          </a:xfrm>
        </p:grpSpPr>
        <p:sp>
          <p:nvSpPr>
            <p:cNvPr id="13" name="Freeform 5">
              <a:extLst>
                <a:ext uri="{FF2B5EF4-FFF2-40B4-BE49-F238E27FC236}">
                  <a16:creationId xmlns:a16="http://schemas.microsoft.com/office/drawing/2014/main" id="{145C68F9-F75E-496E-92AF-62F99772E96B}"/>
                </a:ext>
              </a:extLst>
            </p:cNvPr>
            <p:cNvSpPr>
              <a:spLocks/>
            </p:cNvSpPr>
            <p:nvPr/>
          </p:nvSpPr>
          <p:spPr bwMode="auto">
            <a:xfrm>
              <a:off x="1110" y="1789"/>
              <a:ext cx="186" cy="187"/>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625304F1-FE6E-4740-A0B5-E3B712DA43D6}"/>
                </a:ext>
              </a:extLst>
            </p:cNvPr>
            <p:cNvSpPr>
              <a:spLocks/>
            </p:cNvSpPr>
            <p:nvPr/>
          </p:nvSpPr>
          <p:spPr bwMode="auto">
            <a:xfrm>
              <a:off x="1062" y="1999"/>
              <a:ext cx="282" cy="141"/>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 name="Oval 14">
            <a:extLst>
              <a:ext uri="{FF2B5EF4-FFF2-40B4-BE49-F238E27FC236}">
                <a16:creationId xmlns:a16="http://schemas.microsoft.com/office/drawing/2014/main" id="{B8385045-18ED-4BF9-A8C6-29D3DB9CA4B7}"/>
              </a:ext>
            </a:extLst>
          </p:cNvPr>
          <p:cNvSpPr/>
          <p:nvPr userDrawn="1"/>
        </p:nvSpPr>
        <p:spPr bwMode="auto">
          <a:xfrm>
            <a:off x="3307192" y="2215611"/>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7DD0FE5A-CA1B-4D4B-8D84-358B1ABE51D2}"/>
              </a:ext>
            </a:extLst>
          </p:cNvPr>
          <p:cNvSpPr txBox="1"/>
          <p:nvPr userDrawn="1"/>
        </p:nvSpPr>
        <p:spPr>
          <a:xfrm>
            <a:off x="4264865" y="2117958"/>
            <a:ext cx="1797164" cy="553998"/>
          </a:xfrm>
          <a:prstGeom prst="rect">
            <a:avLst/>
          </a:prstGeom>
          <a:noFill/>
        </p:spPr>
        <p:txBody>
          <a:bodyPr wrap="square" lIns="0" tIns="0" rIns="0" bIns="0" rtlCol="0">
            <a:spAutoFit/>
          </a:bodyPr>
          <a:lstStyle/>
          <a:p>
            <a:pPr algn="ctr"/>
            <a:r>
              <a:rPr lang="en-US" sz="1800"/>
              <a:t>and updates </a:t>
            </a:r>
            <a:br>
              <a:rPr lang="en-US" sz="1800"/>
            </a:br>
            <a:r>
              <a:rPr lang="en-US" sz="1800"/>
              <a:t>a key report</a:t>
            </a:r>
          </a:p>
        </p:txBody>
      </p:sp>
      <p:sp>
        <p:nvSpPr>
          <p:cNvPr id="17" name="Oval 16">
            <a:extLst>
              <a:ext uri="{FF2B5EF4-FFF2-40B4-BE49-F238E27FC236}">
                <a16:creationId xmlns:a16="http://schemas.microsoft.com/office/drawing/2014/main" id="{86EC9BA7-4E44-4742-A272-F50CE1D499D6}"/>
              </a:ext>
            </a:extLst>
          </p:cNvPr>
          <p:cNvSpPr/>
          <p:nvPr userDrawn="1"/>
        </p:nvSpPr>
        <p:spPr bwMode="auto">
          <a:xfrm>
            <a:off x="6085825" y="221561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6E01673C-5911-4F8D-A18A-81DE959184C2}"/>
              </a:ext>
            </a:extLst>
          </p:cNvPr>
          <p:cNvSpPr txBox="1"/>
          <p:nvPr userDrawn="1"/>
        </p:nvSpPr>
        <p:spPr>
          <a:xfrm>
            <a:off x="6940097" y="2095448"/>
            <a:ext cx="1797164" cy="553998"/>
          </a:xfrm>
          <a:prstGeom prst="rect">
            <a:avLst/>
          </a:prstGeom>
          <a:noFill/>
        </p:spPr>
        <p:txBody>
          <a:bodyPr wrap="square" lIns="0" tIns="0" rIns="0" bIns="0" rtlCol="0">
            <a:spAutoFit/>
          </a:bodyPr>
          <a:lstStyle/>
          <a:p>
            <a:pPr algn="ctr"/>
            <a:r>
              <a:rPr lang="en-US" sz="1800"/>
              <a:t>triggering an approval</a:t>
            </a:r>
          </a:p>
        </p:txBody>
      </p:sp>
      <p:sp>
        <p:nvSpPr>
          <p:cNvPr id="19" name="Oval 18">
            <a:extLst>
              <a:ext uri="{FF2B5EF4-FFF2-40B4-BE49-F238E27FC236}">
                <a16:creationId xmlns:a16="http://schemas.microsoft.com/office/drawing/2014/main" id="{1AE8C7A5-EE31-446D-A19A-3D6740F11963}"/>
              </a:ext>
            </a:extLst>
          </p:cNvPr>
          <p:cNvSpPr/>
          <p:nvPr userDrawn="1"/>
        </p:nvSpPr>
        <p:spPr bwMode="auto">
          <a:xfrm>
            <a:off x="8803854" y="222395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24">
            <a:extLst>
              <a:ext uri="{FF2B5EF4-FFF2-40B4-BE49-F238E27FC236}">
                <a16:creationId xmlns:a16="http://schemas.microsoft.com/office/drawing/2014/main" id="{2C2277C9-3982-4527-AD8A-C3BFB5E18A9C}"/>
              </a:ext>
            </a:extLst>
          </p:cNvPr>
          <p:cNvSpPr>
            <a:spLocks/>
          </p:cNvSpPr>
          <p:nvPr userDrawn="1"/>
        </p:nvSpPr>
        <p:spPr bwMode="auto">
          <a:xfrm>
            <a:off x="9110038" y="2431518"/>
            <a:ext cx="61913" cy="61913"/>
          </a:xfrm>
          <a:custGeom>
            <a:avLst/>
            <a:gdLst>
              <a:gd name="T0" fmla="*/ 0 w 48"/>
              <a:gd name="T1" fmla="*/ 0 h 48"/>
              <a:gd name="T2" fmla="*/ 0 w 48"/>
              <a:gd name="T3" fmla="*/ 0 h 48"/>
              <a:gd name="T4" fmla="*/ 48 w 48"/>
              <a:gd name="T5" fmla="*/ 48 h 48"/>
              <a:gd name="T6" fmla="*/ 0 w 48"/>
              <a:gd name="T7" fmla="*/ 0 h 48"/>
              <a:gd name="T8" fmla="*/ 0 w 48"/>
              <a:gd name="T9" fmla="*/ 0 h 48"/>
            </a:gdLst>
            <a:ahLst/>
            <a:cxnLst>
              <a:cxn ang="0">
                <a:pos x="T0" y="T1"/>
              </a:cxn>
              <a:cxn ang="0">
                <a:pos x="T2" y="T3"/>
              </a:cxn>
              <a:cxn ang="0">
                <a:pos x="T4" y="T5"/>
              </a:cxn>
              <a:cxn ang="0">
                <a:pos x="T6" y="T7"/>
              </a:cxn>
              <a:cxn ang="0">
                <a:pos x="T8" y="T9"/>
              </a:cxn>
            </a:cxnLst>
            <a:rect l="0" t="0" r="r" b="b"/>
            <a:pathLst>
              <a:path w="48" h="48">
                <a:moveTo>
                  <a:pt x="0" y="0"/>
                </a:moveTo>
                <a:lnTo>
                  <a:pt x="0" y="0"/>
                </a:lnTo>
                <a:lnTo>
                  <a:pt x="48" y="48"/>
                </a:lnTo>
                <a:lnTo>
                  <a:pt x="0" y="0"/>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5">
            <a:extLst>
              <a:ext uri="{FF2B5EF4-FFF2-40B4-BE49-F238E27FC236}">
                <a16:creationId xmlns:a16="http://schemas.microsoft.com/office/drawing/2014/main" id="{BAE923B9-9B19-45E1-BDFC-8D082B5C8199}"/>
              </a:ext>
            </a:extLst>
          </p:cNvPr>
          <p:cNvSpPr>
            <a:spLocks/>
          </p:cNvSpPr>
          <p:nvPr userDrawn="1"/>
        </p:nvSpPr>
        <p:spPr bwMode="auto">
          <a:xfrm>
            <a:off x="9400551" y="2890306"/>
            <a:ext cx="44450" cy="42863"/>
          </a:xfrm>
          <a:custGeom>
            <a:avLst/>
            <a:gdLst>
              <a:gd name="T0" fmla="*/ 33 w 33"/>
              <a:gd name="T1" fmla="*/ 0 h 32"/>
              <a:gd name="T2" fmla="*/ 33 w 33"/>
              <a:gd name="T3" fmla="*/ 0 h 32"/>
              <a:gd name="T4" fmla="*/ 4 w 33"/>
              <a:gd name="T5" fmla="*/ 28 h 32"/>
              <a:gd name="T6" fmla="*/ 0 w 33"/>
              <a:gd name="T7" fmla="*/ 32 h 32"/>
              <a:gd name="T8" fmla="*/ 33 w 33"/>
              <a:gd name="T9" fmla="*/ 32 h 32"/>
              <a:gd name="T10" fmla="*/ 33 w 33"/>
              <a:gd name="T11" fmla="*/ 0 h 32"/>
            </a:gdLst>
            <a:ahLst/>
            <a:cxnLst>
              <a:cxn ang="0">
                <a:pos x="T0" y="T1"/>
              </a:cxn>
              <a:cxn ang="0">
                <a:pos x="T2" y="T3"/>
              </a:cxn>
              <a:cxn ang="0">
                <a:pos x="T4" y="T5"/>
              </a:cxn>
              <a:cxn ang="0">
                <a:pos x="T6" y="T7"/>
              </a:cxn>
              <a:cxn ang="0">
                <a:pos x="T8" y="T9"/>
              </a:cxn>
              <a:cxn ang="0">
                <a:pos x="T10" y="T11"/>
              </a:cxn>
            </a:cxnLst>
            <a:rect l="0" t="0" r="r" b="b"/>
            <a:pathLst>
              <a:path w="33" h="32">
                <a:moveTo>
                  <a:pt x="33" y="0"/>
                </a:moveTo>
                <a:lnTo>
                  <a:pt x="33" y="0"/>
                </a:lnTo>
                <a:lnTo>
                  <a:pt x="4" y="28"/>
                </a:lnTo>
                <a:lnTo>
                  <a:pt x="0" y="32"/>
                </a:lnTo>
                <a:lnTo>
                  <a:pt x="33" y="32"/>
                </a:lnTo>
                <a:lnTo>
                  <a:pt x="33"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6">
            <a:extLst>
              <a:ext uri="{FF2B5EF4-FFF2-40B4-BE49-F238E27FC236}">
                <a16:creationId xmlns:a16="http://schemas.microsoft.com/office/drawing/2014/main" id="{2DE494AD-53CE-4592-8CD9-0E37D7627033}"/>
              </a:ext>
            </a:extLst>
          </p:cNvPr>
          <p:cNvSpPr>
            <a:spLocks/>
          </p:cNvSpPr>
          <p:nvPr userDrawn="1"/>
        </p:nvSpPr>
        <p:spPr bwMode="auto">
          <a:xfrm>
            <a:off x="9308476" y="2828393"/>
            <a:ext cx="136525" cy="74613"/>
          </a:xfrm>
          <a:custGeom>
            <a:avLst/>
            <a:gdLst>
              <a:gd name="T0" fmla="*/ 0 w 104"/>
              <a:gd name="T1" fmla="*/ 0 h 56"/>
              <a:gd name="T2" fmla="*/ 0 w 104"/>
              <a:gd name="T3" fmla="*/ 0 h 56"/>
              <a:gd name="T4" fmla="*/ 0 w 104"/>
              <a:gd name="T5" fmla="*/ 0 h 56"/>
              <a:gd name="T6" fmla="*/ 56 w 104"/>
              <a:gd name="T7" fmla="*/ 56 h 56"/>
              <a:gd name="T8" fmla="*/ 104 w 104"/>
              <a:gd name="T9" fmla="*/ 9 h 56"/>
              <a:gd name="T10" fmla="*/ 56 w 104"/>
              <a:gd name="T11" fmla="*/ 56 h 56"/>
              <a:gd name="T12" fmla="*/ 0 w 104"/>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104" h="56">
                <a:moveTo>
                  <a:pt x="0" y="0"/>
                </a:moveTo>
                <a:lnTo>
                  <a:pt x="0" y="0"/>
                </a:lnTo>
                <a:lnTo>
                  <a:pt x="0" y="0"/>
                </a:lnTo>
                <a:lnTo>
                  <a:pt x="56" y="56"/>
                </a:lnTo>
                <a:lnTo>
                  <a:pt x="104" y="9"/>
                </a:lnTo>
                <a:lnTo>
                  <a:pt x="56" y="56"/>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7">
            <a:extLst>
              <a:ext uri="{FF2B5EF4-FFF2-40B4-BE49-F238E27FC236}">
                <a16:creationId xmlns:a16="http://schemas.microsoft.com/office/drawing/2014/main" id="{041D4145-2F39-4BED-B5A7-24AA223ECD49}"/>
              </a:ext>
            </a:extLst>
          </p:cNvPr>
          <p:cNvSpPr>
            <a:spLocks/>
          </p:cNvSpPr>
          <p:nvPr userDrawn="1"/>
        </p:nvSpPr>
        <p:spPr bwMode="auto">
          <a:xfrm>
            <a:off x="9067176" y="2472793"/>
            <a:ext cx="1588" cy="1588"/>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0" y="1"/>
                </a:lnTo>
                <a:lnTo>
                  <a:pt x="1" y="0"/>
                </a:lnTo>
                <a:lnTo>
                  <a:pt x="0" y="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Oval 23">
            <a:extLst>
              <a:ext uri="{FF2B5EF4-FFF2-40B4-BE49-F238E27FC236}">
                <a16:creationId xmlns:a16="http://schemas.microsoft.com/office/drawing/2014/main" id="{88ABF5AF-38B0-4B6D-A412-058498C0B620}"/>
              </a:ext>
            </a:extLst>
          </p:cNvPr>
          <p:cNvSpPr/>
          <p:nvPr userDrawn="1"/>
        </p:nvSpPr>
        <p:spPr bwMode="auto">
          <a:xfrm>
            <a:off x="7383366" y="3986462"/>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DF4B79F1-D1E1-4A8B-B82F-0ED120E220A1}"/>
              </a:ext>
            </a:extLst>
          </p:cNvPr>
          <p:cNvSpPr txBox="1"/>
          <p:nvPr userDrawn="1"/>
        </p:nvSpPr>
        <p:spPr>
          <a:xfrm>
            <a:off x="10736742" y="3058578"/>
            <a:ext cx="1797164" cy="830997"/>
          </a:xfrm>
          <a:prstGeom prst="rect">
            <a:avLst/>
          </a:prstGeom>
          <a:noFill/>
        </p:spPr>
        <p:txBody>
          <a:bodyPr wrap="square" lIns="0" tIns="0" rIns="0" bIns="0" rtlCol="0">
            <a:spAutoFit/>
          </a:bodyPr>
          <a:lstStyle/>
          <a:p>
            <a:pPr algn="ctr"/>
            <a:r>
              <a:rPr lang="en-US" sz="1800"/>
              <a:t>Hosted</a:t>
            </a:r>
            <a:br>
              <a:rPr lang="en-US" sz="1800"/>
            </a:br>
            <a:r>
              <a:rPr lang="en-US" sz="1800"/>
              <a:t>in </a:t>
            </a:r>
            <a:br>
              <a:rPr lang="en-US" sz="1800"/>
            </a:br>
            <a:r>
              <a:rPr lang="en-US" sz="1800"/>
              <a:t>Teams</a:t>
            </a:r>
          </a:p>
        </p:txBody>
      </p:sp>
      <p:sp>
        <p:nvSpPr>
          <p:cNvPr id="26" name="Oval 25">
            <a:extLst>
              <a:ext uri="{FF2B5EF4-FFF2-40B4-BE49-F238E27FC236}">
                <a16:creationId xmlns:a16="http://schemas.microsoft.com/office/drawing/2014/main" id="{A3E91AC2-7871-4E94-98E5-CA1E253700FD}"/>
              </a:ext>
            </a:extLst>
          </p:cNvPr>
          <p:cNvSpPr/>
          <p:nvPr userDrawn="1"/>
        </p:nvSpPr>
        <p:spPr bwMode="auto">
          <a:xfrm>
            <a:off x="4823386" y="4013913"/>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CE7F17EF-E2C7-4C2C-BF9A-C933FF7BCE53}"/>
              </a:ext>
            </a:extLst>
          </p:cNvPr>
          <p:cNvSpPr txBox="1"/>
          <p:nvPr userDrawn="1"/>
        </p:nvSpPr>
        <p:spPr>
          <a:xfrm>
            <a:off x="8229438" y="3847126"/>
            <a:ext cx="1797164" cy="553998"/>
          </a:xfrm>
          <a:prstGeom prst="rect">
            <a:avLst/>
          </a:prstGeom>
          <a:noFill/>
        </p:spPr>
        <p:txBody>
          <a:bodyPr wrap="square" lIns="0" tIns="0" rIns="0" bIns="0" rtlCol="0">
            <a:spAutoFit/>
          </a:bodyPr>
          <a:lstStyle/>
          <a:p>
            <a:pPr algn="ctr"/>
            <a:r>
              <a:rPr lang="en-US" sz="1800"/>
              <a:t>creating </a:t>
            </a:r>
            <a:br>
              <a:rPr lang="en-US" sz="1800"/>
            </a:br>
            <a:r>
              <a:rPr lang="en-US" sz="1800"/>
              <a:t>a to-do`</a:t>
            </a:r>
          </a:p>
        </p:txBody>
      </p:sp>
      <p:sp>
        <p:nvSpPr>
          <p:cNvPr id="28" name="Oval 27">
            <a:extLst>
              <a:ext uri="{FF2B5EF4-FFF2-40B4-BE49-F238E27FC236}">
                <a16:creationId xmlns:a16="http://schemas.microsoft.com/office/drawing/2014/main" id="{91E253DD-0BEC-4E82-B4BE-B6011E4F9134}"/>
              </a:ext>
            </a:extLst>
          </p:cNvPr>
          <p:cNvSpPr/>
          <p:nvPr userDrawn="1"/>
        </p:nvSpPr>
        <p:spPr bwMode="auto">
          <a:xfrm>
            <a:off x="2187151" y="3981845"/>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37C833AE-9A74-4E28-B136-740817152525}"/>
              </a:ext>
            </a:extLst>
          </p:cNvPr>
          <p:cNvSpPr txBox="1"/>
          <p:nvPr userDrawn="1"/>
        </p:nvSpPr>
        <p:spPr>
          <a:xfrm>
            <a:off x="3057084" y="3867432"/>
            <a:ext cx="1797164" cy="553998"/>
          </a:xfrm>
          <a:prstGeom prst="rect">
            <a:avLst/>
          </a:prstGeom>
          <a:noFill/>
        </p:spPr>
        <p:txBody>
          <a:bodyPr wrap="square" lIns="0" tIns="0" rIns="0" bIns="0" rtlCol="0">
            <a:spAutoFit/>
          </a:bodyPr>
          <a:lstStyle/>
          <a:p>
            <a:pPr algn="ctr"/>
            <a:r>
              <a:rPr lang="en-US" sz="1800"/>
              <a:t>scheduling a discussion</a:t>
            </a:r>
          </a:p>
        </p:txBody>
      </p:sp>
      <p:sp>
        <p:nvSpPr>
          <p:cNvPr id="30" name="Oval 29">
            <a:extLst>
              <a:ext uri="{FF2B5EF4-FFF2-40B4-BE49-F238E27FC236}">
                <a16:creationId xmlns:a16="http://schemas.microsoft.com/office/drawing/2014/main" id="{327A17A7-1D1D-4977-9EE1-D96BB53D7E88}"/>
              </a:ext>
            </a:extLst>
          </p:cNvPr>
          <p:cNvSpPr/>
          <p:nvPr userDrawn="1"/>
        </p:nvSpPr>
        <p:spPr bwMode="auto">
          <a:xfrm>
            <a:off x="6113395" y="5762868"/>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46D6B5CF-0E09-43EF-967B-BC7B8FE248C9}"/>
              </a:ext>
            </a:extLst>
          </p:cNvPr>
          <p:cNvSpPr txBox="1"/>
          <p:nvPr userDrawn="1"/>
        </p:nvSpPr>
        <p:spPr>
          <a:xfrm>
            <a:off x="4232367" y="5605547"/>
            <a:ext cx="1797164" cy="553998"/>
          </a:xfrm>
          <a:prstGeom prst="rect">
            <a:avLst/>
          </a:prstGeom>
          <a:noFill/>
        </p:spPr>
        <p:txBody>
          <a:bodyPr wrap="square" lIns="0" tIns="0" rIns="0" bIns="0" rtlCol="0">
            <a:spAutoFit/>
          </a:bodyPr>
          <a:lstStyle/>
          <a:p>
            <a:pPr algn="ctr"/>
            <a:r>
              <a:rPr lang="en-US" sz="1800"/>
              <a:t>archiving the document</a:t>
            </a:r>
          </a:p>
        </p:txBody>
      </p:sp>
      <p:sp>
        <p:nvSpPr>
          <p:cNvPr id="32" name="Oval 31">
            <a:extLst>
              <a:ext uri="{FF2B5EF4-FFF2-40B4-BE49-F238E27FC236}">
                <a16:creationId xmlns:a16="http://schemas.microsoft.com/office/drawing/2014/main" id="{3EF2F8D6-514D-488F-B67C-CF09896788C5}"/>
              </a:ext>
            </a:extLst>
          </p:cNvPr>
          <p:cNvSpPr/>
          <p:nvPr userDrawn="1"/>
        </p:nvSpPr>
        <p:spPr bwMode="auto">
          <a:xfrm>
            <a:off x="3225315" y="5727846"/>
            <a:ext cx="914400" cy="914400"/>
          </a:xfrm>
          <a:prstGeom prst="ellipse">
            <a:avLst/>
          </a:prstGeom>
          <a:solidFill>
            <a:srgbClr val="F2F2F2"/>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56465047-8488-4486-8CBF-776B0268EB59}"/>
              </a:ext>
            </a:extLst>
          </p:cNvPr>
          <p:cNvSpPr txBox="1"/>
          <p:nvPr userDrawn="1"/>
        </p:nvSpPr>
        <p:spPr>
          <a:xfrm>
            <a:off x="1383724" y="5608427"/>
            <a:ext cx="1797164" cy="553998"/>
          </a:xfrm>
          <a:prstGeom prst="rect">
            <a:avLst/>
          </a:prstGeom>
          <a:noFill/>
        </p:spPr>
        <p:txBody>
          <a:bodyPr wrap="square" lIns="0" tIns="0" rIns="0" bIns="0" rtlCol="0">
            <a:spAutoFit/>
          </a:bodyPr>
          <a:lstStyle/>
          <a:p>
            <a:pPr algn="ctr"/>
            <a:r>
              <a:rPr lang="en-US" sz="1800"/>
              <a:t>approving an update</a:t>
            </a:r>
          </a:p>
        </p:txBody>
      </p:sp>
      <p:pic>
        <p:nvPicPr>
          <p:cNvPr id="34" name="Picture 33">
            <a:extLst>
              <a:ext uri="{FF2B5EF4-FFF2-40B4-BE49-F238E27FC236}">
                <a16:creationId xmlns:a16="http://schemas.microsoft.com/office/drawing/2014/main" id="{E4216F8D-7E97-49FD-9357-32F17659BD1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246486" y="2162026"/>
            <a:ext cx="984248" cy="984248"/>
          </a:xfrm>
          <a:prstGeom prst="rect">
            <a:avLst/>
          </a:prstGeom>
        </p:spPr>
      </p:pic>
      <p:pic>
        <p:nvPicPr>
          <p:cNvPr id="35" name="Picture 34" descr="A picture containing sign&#10;&#10;Description automatically generated">
            <a:extLst>
              <a:ext uri="{FF2B5EF4-FFF2-40B4-BE49-F238E27FC236}">
                <a16:creationId xmlns:a16="http://schemas.microsoft.com/office/drawing/2014/main" id="{93A2BF5F-A632-4D49-93FF-29776C50EDEE}"/>
              </a:ext>
            </a:extLst>
          </p:cNvPr>
          <p:cNvPicPr>
            <a:picLocks noChangeAspect="1"/>
          </p:cNvPicPr>
          <p:nvPr userDrawn="1"/>
        </p:nvPicPr>
        <p:blipFill>
          <a:blip r:embed="rId3"/>
          <a:stretch>
            <a:fillRect/>
          </a:stretch>
        </p:blipFill>
        <p:spPr>
          <a:xfrm>
            <a:off x="8730067" y="2146186"/>
            <a:ext cx="1061974" cy="1061974"/>
          </a:xfrm>
          <a:prstGeom prst="rect">
            <a:avLst/>
          </a:prstGeom>
        </p:spPr>
      </p:pic>
      <p:pic>
        <p:nvPicPr>
          <p:cNvPr id="36" name="Picture 6" descr="See the source image">
            <a:extLst>
              <a:ext uri="{FF2B5EF4-FFF2-40B4-BE49-F238E27FC236}">
                <a16:creationId xmlns:a16="http://schemas.microsoft.com/office/drawing/2014/main" id="{B7B1F81A-2852-45DC-A35E-45F6C6B30EB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31573" y="4129246"/>
            <a:ext cx="1095601" cy="63394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A close up of a logo&#10;&#10;Description automatically generated">
            <a:extLst>
              <a:ext uri="{FF2B5EF4-FFF2-40B4-BE49-F238E27FC236}">
                <a16:creationId xmlns:a16="http://schemas.microsoft.com/office/drawing/2014/main" id="{A0492890-2FAA-4EC8-8228-D0A7092A56B8}"/>
              </a:ext>
            </a:extLst>
          </p:cNvPr>
          <p:cNvPicPr>
            <a:picLocks noChangeAspect="1"/>
          </p:cNvPicPr>
          <p:nvPr userDrawn="1"/>
        </p:nvPicPr>
        <p:blipFill>
          <a:blip r:embed="rId5"/>
          <a:stretch>
            <a:fillRect/>
          </a:stretch>
        </p:blipFill>
        <p:spPr>
          <a:xfrm>
            <a:off x="4745135" y="3919107"/>
            <a:ext cx="1042762" cy="1042762"/>
          </a:xfrm>
          <a:prstGeom prst="rect">
            <a:avLst/>
          </a:prstGeom>
        </p:spPr>
      </p:pic>
      <p:pic>
        <p:nvPicPr>
          <p:cNvPr id="38" name="Picture 37" descr="A close up of a logo&#10;&#10;Description automatically generated">
            <a:extLst>
              <a:ext uri="{FF2B5EF4-FFF2-40B4-BE49-F238E27FC236}">
                <a16:creationId xmlns:a16="http://schemas.microsoft.com/office/drawing/2014/main" id="{85B6A86D-367F-4723-A8AA-9DE036635D40}"/>
              </a:ext>
            </a:extLst>
          </p:cNvPr>
          <p:cNvPicPr>
            <a:picLocks noChangeAspect="1"/>
          </p:cNvPicPr>
          <p:nvPr userDrawn="1"/>
        </p:nvPicPr>
        <p:blipFill>
          <a:blip r:embed="rId5"/>
          <a:stretch>
            <a:fillRect/>
          </a:stretch>
        </p:blipFill>
        <p:spPr>
          <a:xfrm>
            <a:off x="2093482" y="3900049"/>
            <a:ext cx="1042762" cy="1042762"/>
          </a:xfrm>
          <a:prstGeom prst="rect">
            <a:avLst/>
          </a:prstGeom>
        </p:spPr>
      </p:pic>
      <p:pic>
        <p:nvPicPr>
          <p:cNvPr id="39" name="Picture 2" descr="See the source image">
            <a:extLst>
              <a:ext uri="{FF2B5EF4-FFF2-40B4-BE49-F238E27FC236}">
                <a16:creationId xmlns:a16="http://schemas.microsoft.com/office/drawing/2014/main" id="{7A26AD50-BD09-4C2E-925A-1A9BCC33AD4D}"/>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443254" y="5949992"/>
            <a:ext cx="450808" cy="45080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A picture containing sign&#10;&#10;Description automatically generated">
            <a:extLst>
              <a:ext uri="{FF2B5EF4-FFF2-40B4-BE49-F238E27FC236}">
                <a16:creationId xmlns:a16="http://schemas.microsoft.com/office/drawing/2014/main" id="{F5351AB4-F1B0-4071-9898-52A6AEBED0D8}"/>
              </a:ext>
            </a:extLst>
          </p:cNvPr>
          <p:cNvPicPr>
            <a:picLocks noChangeAspect="1"/>
          </p:cNvPicPr>
          <p:nvPr userDrawn="1"/>
        </p:nvPicPr>
        <p:blipFill>
          <a:blip r:embed="rId3"/>
          <a:stretch>
            <a:fillRect/>
          </a:stretch>
        </p:blipFill>
        <p:spPr>
          <a:xfrm>
            <a:off x="6055873" y="5684273"/>
            <a:ext cx="1061974" cy="1061974"/>
          </a:xfrm>
          <a:prstGeom prst="rect">
            <a:avLst/>
          </a:prstGeom>
        </p:spPr>
      </p:pic>
      <p:sp>
        <p:nvSpPr>
          <p:cNvPr id="41" name="TextBox 40">
            <a:extLst>
              <a:ext uri="{FF2B5EF4-FFF2-40B4-BE49-F238E27FC236}">
                <a16:creationId xmlns:a16="http://schemas.microsoft.com/office/drawing/2014/main" id="{8D0B1BDA-DEFA-428A-B763-1400FCFD940C}"/>
              </a:ext>
            </a:extLst>
          </p:cNvPr>
          <p:cNvSpPr txBox="1"/>
          <p:nvPr userDrawn="1"/>
        </p:nvSpPr>
        <p:spPr>
          <a:xfrm>
            <a:off x="30130" y="2404715"/>
            <a:ext cx="1169424" cy="276999"/>
          </a:xfrm>
          <a:prstGeom prst="rect">
            <a:avLst/>
          </a:prstGeom>
          <a:noFill/>
        </p:spPr>
        <p:txBody>
          <a:bodyPr wrap="square" lIns="0" tIns="0" rIns="0" bIns="0" rtlCol="0">
            <a:spAutoFit/>
          </a:bodyPr>
          <a:lstStyle/>
          <a:p>
            <a:pPr algn="ctr"/>
            <a:r>
              <a:rPr lang="en-US" sz="1800"/>
              <a:t>user</a:t>
            </a:r>
          </a:p>
        </p:txBody>
      </p:sp>
      <p:sp>
        <p:nvSpPr>
          <p:cNvPr id="42" name="Right Brace 41">
            <a:extLst>
              <a:ext uri="{FF2B5EF4-FFF2-40B4-BE49-F238E27FC236}">
                <a16:creationId xmlns:a16="http://schemas.microsoft.com/office/drawing/2014/main" id="{2309F83B-577A-4C40-A180-924376259094}"/>
              </a:ext>
            </a:extLst>
          </p:cNvPr>
          <p:cNvSpPr/>
          <p:nvPr userDrawn="1"/>
        </p:nvSpPr>
        <p:spPr>
          <a:xfrm>
            <a:off x="10617200" y="2311400"/>
            <a:ext cx="579652" cy="4198102"/>
          </a:xfrm>
          <a:prstGeom prst="rightBrace">
            <a:avLst>
              <a:gd name="adj1" fmla="val 40102"/>
              <a:gd name="adj2" fmla="val 50000"/>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7EBC0D15-C2DC-48F3-A1AF-A97C4BDD002D}"/>
              </a:ext>
            </a:extLst>
          </p:cNvPr>
          <p:cNvSpPr txBox="1"/>
          <p:nvPr userDrawn="1"/>
        </p:nvSpPr>
        <p:spPr>
          <a:xfrm>
            <a:off x="5665663" y="3854732"/>
            <a:ext cx="1797164" cy="553998"/>
          </a:xfrm>
          <a:prstGeom prst="rect">
            <a:avLst/>
          </a:prstGeom>
          <a:noFill/>
        </p:spPr>
        <p:txBody>
          <a:bodyPr wrap="square" lIns="0" tIns="0" rIns="0" bIns="0" rtlCol="0">
            <a:spAutoFit/>
          </a:bodyPr>
          <a:lstStyle/>
          <a:p>
            <a:pPr algn="ctr"/>
            <a:r>
              <a:rPr lang="en-US" sz="1800"/>
              <a:t>sending a notification</a:t>
            </a:r>
          </a:p>
        </p:txBody>
      </p:sp>
      <p:pic>
        <p:nvPicPr>
          <p:cNvPr id="44" name="Picture 2">
            <a:extLst>
              <a:ext uri="{FF2B5EF4-FFF2-40B4-BE49-F238E27FC236}">
                <a16:creationId xmlns:a16="http://schemas.microsoft.com/office/drawing/2014/main" id="{794C7112-7480-4BAF-AC3E-4FFE9A5B794B}"/>
              </a:ext>
              <a:ext uri="{C183D7F6-B498-43B3-948B-1728B52AA6E4}">
                <adec:decorative xmlns:adec="http://schemas.microsoft.com/office/drawing/2017/decorative" val="1"/>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1382204" y="4107941"/>
            <a:ext cx="630480" cy="586366"/>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44">
            <a:extLst>
              <a:ext uri="{FF2B5EF4-FFF2-40B4-BE49-F238E27FC236}">
                <a16:creationId xmlns:a16="http://schemas.microsoft.com/office/drawing/2014/main" id="{AC02F191-56FD-481F-893B-367FC2D734A3}"/>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234003" y="2372447"/>
            <a:ext cx="539897" cy="539897"/>
          </a:xfrm>
          <a:prstGeom prst="rect">
            <a:avLst/>
          </a:prstGeom>
        </p:spPr>
      </p:pic>
      <p:sp>
        <p:nvSpPr>
          <p:cNvPr id="46" name="TextBox 45">
            <a:extLst>
              <a:ext uri="{FF2B5EF4-FFF2-40B4-BE49-F238E27FC236}">
                <a16:creationId xmlns:a16="http://schemas.microsoft.com/office/drawing/2014/main" id="{13C40A7E-A99F-4F54-BC05-753EB1F9DB6F}"/>
              </a:ext>
            </a:extLst>
          </p:cNvPr>
          <p:cNvSpPr txBox="1"/>
          <p:nvPr userDrawn="1"/>
        </p:nvSpPr>
        <p:spPr>
          <a:xfrm>
            <a:off x="10806517" y="5118995"/>
            <a:ext cx="1797164" cy="830997"/>
          </a:xfrm>
          <a:prstGeom prst="rect">
            <a:avLst/>
          </a:prstGeom>
          <a:noFill/>
        </p:spPr>
        <p:txBody>
          <a:bodyPr wrap="square" lIns="0" tIns="0" rIns="0" bIns="0" rtlCol="0">
            <a:spAutoFit/>
          </a:bodyPr>
          <a:lstStyle/>
          <a:p>
            <a:pPr algn="ctr"/>
            <a:r>
              <a:rPr lang="en-US" sz="1800"/>
              <a:t>APIs </a:t>
            </a:r>
            <a:br>
              <a:rPr lang="en-US" sz="1800"/>
            </a:br>
            <a:r>
              <a:rPr lang="en-US" sz="1800"/>
              <a:t>via </a:t>
            </a:r>
            <a:br>
              <a:rPr lang="en-US" sz="1800"/>
            </a:br>
            <a:r>
              <a:rPr lang="en-US" sz="1800"/>
              <a:t>Graph</a:t>
            </a:r>
          </a:p>
        </p:txBody>
      </p:sp>
    </p:spTree>
    <p:extLst>
      <p:ext uri="{BB962C8B-B14F-4D97-AF65-F5344CB8AC3E}">
        <p14:creationId xmlns:p14="http://schemas.microsoft.com/office/powerpoint/2010/main" val="3562149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2" grpId="0" animBg="1"/>
      <p:bldP spid="46"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8411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31987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964540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50504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68828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646790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009652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32337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37714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925127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4191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85950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28830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9372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26001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35038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09925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24162245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3421980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3854726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6586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1.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8" Type="http://schemas.openxmlformats.org/officeDocument/2006/relationships/slideLayout" Target="../slideLayouts/slideLayout44.xml"/><Relationship Id="rId3"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image" Target="../media/image23.emf"/><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theme" Target="../theme/theme3.xml"/><Relationship Id="rId8"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9" Type="http://schemas.openxmlformats.org/officeDocument/2006/relationships/slideLayout" Target="../slideLayouts/slideLayout144.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42" Type="http://schemas.openxmlformats.org/officeDocument/2006/relationships/slideLayout" Target="../slideLayouts/slideLayout147.xml"/><Relationship Id="rId7" Type="http://schemas.openxmlformats.org/officeDocument/2006/relationships/slideLayout" Target="../slideLayouts/slideLayout11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41" Type="http://schemas.openxmlformats.org/officeDocument/2006/relationships/slideLayout" Target="../slideLayouts/slideLayout146.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slideLayout" Target="../slideLayouts/slideLayout142.xml"/><Relationship Id="rId40" Type="http://schemas.openxmlformats.org/officeDocument/2006/relationships/slideLayout" Target="../slideLayouts/slideLayout145.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4" Type="http://schemas.openxmlformats.org/officeDocument/2006/relationships/image" Target="../media/image1.emf"/><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43" Type="http://schemas.openxmlformats.org/officeDocument/2006/relationships/theme" Target="../theme/theme4.xml"/><Relationship Id="rId8" Type="http://schemas.openxmlformats.org/officeDocument/2006/relationships/slideLayout" Target="../slideLayouts/slideLayout113.xml"/><Relationship Id="rId3" Type="http://schemas.openxmlformats.org/officeDocument/2006/relationships/slideLayout" Target="../slideLayouts/slideLayout108.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48" r:id="rId32"/>
    <p:sldLayoutId id="2147484050" r:id="rId33"/>
    <p:sldLayoutId id="2147484093" r:id="rId34"/>
    <p:sldLayoutId id="2147484094" r:id="rId35"/>
    <p:sldLayoutId id="2147484113" r:id="rId3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995588071"/>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 id="2147484247" r:id="rId19"/>
    <p:sldLayoutId id="2147484248" r:id="rId20"/>
    <p:sldLayoutId id="2147484249" r:id="rId21"/>
    <p:sldLayoutId id="2147484250" r:id="rId22"/>
    <p:sldLayoutId id="2147484251" r:id="rId23"/>
    <p:sldLayoutId id="2147484252" r:id="rId24"/>
    <p:sldLayoutId id="2147484253" r:id="rId25"/>
    <p:sldLayoutId id="2147484254" r:id="rId26"/>
    <p:sldLayoutId id="2147484255" r:id="rId27"/>
    <p:sldLayoutId id="2147484256" r:id="rId28"/>
    <p:sldLayoutId id="2147484257" r:id="rId29"/>
    <p:sldLayoutId id="2147484258" r:id="rId30"/>
    <p:sldLayoutId id="2147484259" r:id="rId31"/>
    <p:sldLayoutId id="2147484260" r:id="rId32"/>
    <p:sldLayoutId id="2147484261" r:id="rId33"/>
    <p:sldLayoutId id="2147484262" r:id="rId34"/>
    <p:sldLayoutId id="2147484263" r:id="rId35"/>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40615858"/>
      </p:ext>
    </p:extLst>
  </p:cSld>
  <p:clrMap bg1="lt1" tx1="dk1" bg2="lt2" tx2="dk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 id="2147484574" r:id="rId11"/>
    <p:sldLayoutId id="2147484575" r:id="rId12"/>
    <p:sldLayoutId id="2147484576" r:id="rId13"/>
    <p:sldLayoutId id="2147484577" r:id="rId14"/>
    <p:sldLayoutId id="2147484578" r:id="rId15"/>
    <p:sldLayoutId id="2147484579" r:id="rId16"/>
    <p:sldLayoutId id="2147484580" r:id="rId17"/>
    <p:sldLayoutId id="2147484581" r:id="rId18"/>
    <p:sldLayoutId id="2147484582" r:id="rId19"/>
    <p:sldLayoutId id="2147484583" r:id="rId20"/>
    <p:sldLayoutId id="2147484584" r:id="rId21"/>
    <p:sldLayoutId id="2147484585" r:id="rId22"/>
    <p:sldLayoutId id="2147484586" r:id="rId23"/>
    <p:sldLayoutId id="2147484587" r:id="rId24"/>
    <p:sldLayoutId id="2147484588" r:id="rId25"/>
    <p:sldLayoutId id="2147484589" r:id="rId26"/>
    <p:sldLayoutId id="2147484590" r:id="rId27"/>
    <p:sldLayoutId id="2147484591" r:id="rId28"/>
    <p:sldLayoutId id="2147484592" r:id="rId29"/>
    <p:sldLayoutId id="2147484593" r:id="rId30"/>
    <p:sldLayoutId id="2147484594" r:id="rId31"/>
    <p:sldLayoutId id="2147484595" r:id="rId32"/>
    <p:sldLayoutId id="2147484596" r:id="rId33"/>
    <p:sldLayoutId id="2147484597" r:id="rId34"/>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3" Type="http://schemas.openxmlformats.org/officeDocument/2006/relationships/image" Target="../media/image56.emf"/><Relationship Id="rId7" Type="http://schemas.openxmlformats.org/officeDocument/2006/relationships/hyperlink" Target="https://docs.microsoft.com/en-us/learn/browse/?products=m365&amp;resource_type=learning%20path&amp;roles=developer" TargetMode="External"/><Relationship Id="rId2" Type="http://schemas.openxmlformats.org/officeDocument/2006/relationships/notesSlide" Target="../notesSlides/notesSlide35.xml"/><Relationship Id="rId1" Type="http://schemas.openxmlformats.org/officeDocument/2006/relationships/slideLayout" Target="../slideLayouts/slideLayout76.xml"/><Relationship Id="rId6" Type="http://schemas.openxmlformats.org/officeDocument/2006/relationships/hyperlink" Target="https://docs.microsoft.com/en-us/learn/certifications/exams/ms-600" TargetMode="External"/><Relationship Id="rId5" Type="http://schemas.openxmlformats.org/officeDocument/2006/relationships/hyperlink" Target="https://developer.microsoft.com/Microsoft-365" TargetMode="External"/><Relationship Id="rId4" Type="http://schemas.openxmlformats.org/officeDocument/2006/relationships/image" Target="../media/image57.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https://docs.microsoft.com/en-us/learn/m365-developer/understand-office-add-ins-fundamentals/media/overview-with-app-dialog.p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49.tiff"/></Relationships>
</file>

<file path=ppt/slides/_rels/slide9.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45633"/>
            <a:ext cx="9641860" cy="512448"/>
          </a:xfrm>
        </p:spPr>
        <p:txBody>
          <a:bodyPr/>
          <a:lstStyle/>
          <a:p>
            <a:r>
              <a:rPr lang="ja-jp" dirty="0">
                <a:ea typeface="Meiryo" panose="020B0604030504040204" pitchFamily="34" charset="-128"/>
                <a:cs typeface="Meiryo" panose="020B0604030504040204" pitchFamily="34" charset="-128"/>
              </a:rPr>
              <a:t>Office </a:t>
            </a:r>
            <a:r>
              <a:rPr lang="ja-jp" b="1" spc="0" dirty="0">
                <a:ea typeface="Meiryo" panose="020B0604030504040204" pitchFamily="34" charset="-128"/>
                <a:cs typeface="Meiryo" panose="020B0604030504040204" pitchFamily="34" charset="-128"/>
              </a:rPr>
              <a:t>の拡張</a:t>
            </a:r>
            <a:r>
              <a:rPr lang="ja-jp" dirty="0">
                <a:ea typeface="Meiryo" panose="020B0604030504040204" pitchFamily="34" charset="-128"/>
                <a:cs typeface="Meiryo" panose="020B0604030504040204" pitchFamily="34" charset="-128"/>
              </a:rPr>
              <a:t> </a:t>
            </a:r>
            <a:endParaRPr lang="en-US" dirty="0">
              <a:solidFill>
                <a:schemeClr val="tx1"/>
              </a:solidFill>
              <a:ea typeface="Meiryo" panose="020B0604030504040204" pitchFamily="34" charset="-128"/>
              <a:cs typeface="Meiryo" panose="020B0604030504040204" pitchFamily="34" charset="-128"/>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2169232" y="2549128"/>
            <a:ext cx="7853535" cy="2215991"/>
          </a:xfrm>
          <a:prstGeom prst="rect">
            <a:avLst/>
          </a:prstGeom>
          <a:noFill/>
        </p:spPr>
        <p:txBody>
          <a:bodyPr wrap="square" lIns="0" tIns="0" rIns="0" bIns="0" rtlCol="0">
            <a:spAutoFit/>
          </a:bodyPr>
          <a:lstStyle/>
          <a:p>
            <a:pPr marL="342900" indent="-342900">
              <a:buFont typeface="Arial" panose="020B0604020202020204" pitchFamily="34" charset="0"/>
              <a:buChar char="•"/>
            </a:pPr>
            <a:r>
              <a:rPr lang="ja-jp" sz="2400" dirty="0">
                <a:ea typeface="Meiryo" panose="020B0604030504040204" pitchFamily="34" charset="-128"/>
                <a:cs typeface="Meiryo" panose="020B0604030504040204" pitchFamily="34" charset="-128"/>
              </a:rPr>
              <a:t>Office アドイン</a:t>
            </a:r>
          </a:p>
          <a:p>
            <a:pPr marL="342900" indent="-342900">
              <a:buFont typeface="Arial" panose="020B0604020202020204" pitchFamily="34" charset="0"/>
              <a:buChar char="•"/>
            </a:pPr>
            <a:r>
              <a:rPr lang="ja-jp" sz="2400" dirty="0">
                <a:ea typeface="Meiryo" panose="020B0604030504040204" pitchFamily="34" charset="-128"/>
                <a:cs typeface="Meiryo" panose="020B0604030504040204" pitchFamily="34" charset="-128"/>
              </a:rPr>
              <a:t>Office JS API</a:t>
            </a:r>
          </a:p>
          <a:p>
            <a:pPr marL="342900" indent="-342900">
              <a:buFont typeface="Arial" panose="020B0604020202020204" pitchFamily="34" charset="0"/>
              <a:buChar char="•"/>
            </a:pPr>
            <a:r>
              <a:rPr lang="ja-jp" sz="2400" dirty="0">
                <a:ea typeface="Meiryo" panose="020B0604030504040204" pitchFamily="34" charset="-128"/>
                <a:cs typeface="Meiryo" panose="020B0604030504040204" pitchFamily="34" charset="-128"/>
              </a:rPr>
              <a:t>アドインのカスタマイズ</a:t>
            </a:r>
          </a:p>
          <a:p>
            <a:pPr marL="342900" indent="-342900">
              <a:buFont typeface="Arial" panose="020B0604020202020204" pitchFamily="34" charset="0"/>
              <a:buChar char="•"/>
            </a:pPr>
            <a:r>
              <a:rPr lang="ja-jp" sz="2400" dirty="0">
                <a:ea typeface="Meiryo" panose="020B0604030504040204" pitchFamily="34" charset="-128"/>
                <a:cs typeface="Meiryo" panose="020B0604030504040204" pitchFamily="34" charset="-128"/>
              </a:rPr>
              <a:t>Office アドインのテスト、デバッグ、および</a:t>
            </a:r>
            <a:br>
              <a:rPr lang="en-US" altLang="ja-JP" sz="2400" dirty="0">
                <a:ea typeface="Meiryo" panose="020B0604030504040204" pitchFamily="34" charset="-128"/>
                <a:cs typeface="Meiryo" panose="020B0604030504040204" pitchFamily="34" charset="-128"/>
              </a:rPr>
            </a:br>
            <a:r>
              <a:rPr lang="ja-jp" sz="2400" dirty="0">
                <a:ea typeface="Meiryo" panose="020B0604030504040204" pitchFamily="34" charset="-128"/>
                <a:cs typeface="Meiryo" panose="020B0604030504040204" pitchFamily="34" charset="-128"/>
              </a:rPr>
              <a:t>デプロイメントのオプション</a:t>
            </a:r>
          </a:p>
          <a:p>
            <a:pPr marL="342900" indent="-342900">
              <a:buFont typeface="Arial" panose="020B0604020202020204" pitchFamily="34" charset="0"/>
              <a:buChar char="•"/>
            </a:pPr>
            <a:r>
              <a:rPr lang="ja-jp" sz="2400" dirty="0">
                <a:ea typeface="Meiryo" panose="020B0604030504040204" pitchFamily="34" charset="-128"/>
                <a:cs typeface="Meiryo" panose="020B0604030504040204" pitchFamily="34" charset="-128"/>
              </a:rPr>
              <a:t>アクション可能メッセージ</a:t>
            </a: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ja-jp" b="1" dirty="0">
                <a:latin typeface="Meiryo" panose="020B0604030504040204" pitchFamily="34" charset="-128"/>
                <a:ea typeface="Meiryo" panose="020B0604030504040204" pitchFamily="34" charset="-128"/>
                <a:cs typeface="Meiryo" panose="020B0604030504040204" pitchFamily="34" charset="-128"/>
              </a:rPr>
              <a:t>デモ</a:t>
            </a:r>
          </a:p>
        </p:txBody>
      </p:sp>
      <p:sp>
        <p:nvSpPr>
          <p:cNvPr id="3" name="Rectangle 2">
            <a:extLst>
              <a:ext uri="{FF2B5EF4-FFF2-40B4-BE49-F238E27FC236}">
                <a16:creationId xmlns:a16="http://schemas.microsoft.com/office/drawing/2014/main" id="{BEC37AB2-ABE2-4253-8225-E7BF1EDB068C}"/>
              </a:ext>
            </a:extLst>
          </p:cNvPr>
          <p:cNvSpPr/>
          <p:nvPr/>
        </p:nvSpPr>
        <p:spPr>
          <a:xfrm>
            <a:off x="4896465" y="2950359"/>
            <a:ext cx="7138219" cy="954107"/>
          </a:xfrm>
          <a:prstGeom prst="rect">
            <a:avLst/>
          </a:prstGeom>
        </p:spPr>
        <p:txBody>
          <a:bodyPr wrap="square" anchor="t">
            <a:spAutoFit/>
          </a:bodyPr>
          <a:lstStyle/>
          <a:p>
            <a:pPr defTabSz="932742">
              <a:spcBef>
                <a:spcPct val="20000"/>
              </a:spcBef>
              <a:buSzPct val="90000"/>
            </a:pPr>
            <a:r>
              <a:rPr lang="ja-jp" sz="2800" spc="-50" dirty="0">
                <a:gradFill>
                  <a:gsLst>
                    <a:gs pos="1250">
                      <a:schemeClr val="tx1"/>
                    </a:gs>
                    <a:gs pos="100000">
                      <a:schemeClr val="tx1"/>
                    </a:gs>
                  </a:gsLst>
                  <a:lin ang="5400000" scaled="0"/>
                </a:gradFill>
                <a:cs typeface="Segoe UI Semilight"/>
              </a:rPr>
              <a:t>Office </a:t>
            </a:r>
            <a:r>
              <a:rPr lang="ja-jp" sz="2800" spc="-50" dirty="0">
                <a:gradFill>
                  <a:gsLst>
                    <a:gs pos="1250">
                      <a:schemeClr val="tx1"/>
                    </a:gs>
                    <a:gs pos="100000">
                      <a:schemeClr val="tx1"/>
                    </a:gs>
                  </a:gsLst>
                  <a:lin ang="5400000" scaled="0"/>
                </a:gradFill>
                <a:latin typeface="Meiryo" panose="020B0604030504040204" pitchFamily="34" charset="-128"/>
                <a:ea typeface="Meiryo" panose="020B0604030504040204" pitchFamily="34" charset="-128"/>
                <a:cs typeface="Meiryo" panose="020B0604030504040204" pitchFamily="34" charset="-128"/>
              </a:rPr>
              <a:t>アドインの基本的なコンポーネントとタイプについて</a:t>
            </a:r>
          </a:p>
        </p:txBody>
      </p:sp>
    </p:spTree>
    <p:extLst>
      <p:ext uri="{BB962C8B-B14F-4D97-AF65-F5344CB8AC3E}">
        <p14:creationId xmlns:p14="http://schemas.microsoft.com/office/powerpoint/2010/main" val="29084551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4200" y="3894178"/>
            <a:ext cx="9144000" cy="553998"/>
          </a:xfrm>
        </p:spPr>
        <p:txBody>
          <a:bodyPr/>
          <a:lstStyle/>
          <a:p>
            <a:r>
              <a:rPr lang="ja-jp" dirty="0"/>
              <a:t>Office JavaScript API</a:t>
            </a:r>
          </a:p>
        </p:txBody>
      </p:sp>
    </p:spTree>
    <p:extLst>
      <p:ext uri="{BB962C8B-B14F-4D97-AF65-F5344CB8AC3E}">
        <p14:creationId xmlns:p14="http://schemas.microsoft.com/office/powerpoint/2010/main" val="333308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ja-jp" b="1" dirty="0">
                <a:ea typeface="Meiryo" panose="020B0604030504040204" pitchFamily="34" charset="-128"/>
                <a:cs typeface="Meiryo" panose="020B0604030504040204" pitchFamily="34" charset="-128"/>
              </a:rPr>
              <a:t>Office アドイン プログラミング モデル</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p:txBody>
          <a:bodyPr/>
          <a:lstStyle/>
          <a:p>
            <a:pPr marL="0" indent="0">
              <a:buNone/>
            </a:pPr>
            <a:r>
              <a:rPr lang="ja-jp" dirty="0">
                <a:ea typeface="Meiryo" panose="020B0604030504040204" pitchFamily="34" charset="-128"/>
                <a:cs typeface="Meiryo" panose="020B0604030504040204" pitchFamily="34" charset="-128"/>
              </a:rPr>
              <a:t>Office アドイン プログラミング モデルは、次の 2 つの JavaScript オブジェクト モデルに依存しています。</a:t>
            </a:r>
          </a:p>
          <a:p>
            <a:r>
              <a:rPr lang="ja-jp" dirty="0">
                <a:ea typeface="Meiryo" panose="020B0604030504040204" pitchFamily="34" charset="-128"/>
                <a:cs typeface="Meiryo" panose="020B0604030504040204" pitchFamily="34" charset="-128"/>
              </a:rPr>
              <a:t>ホスト固有の JavaScript API</a:t>
            </a:r>
          </a:p>
          <a:p>
            <a:pPr lvl="1"/>
            <a:r>
              <a:rPr lang="ja-jp" dirty="0">
                <a:ea typeface="Meiryo" panose="020B0604030504040204" pitchFamily="34" charset="-128"/>
                <a:cs typeface="Meiryo" panose="020B0604030504040204" pitchFamily="34" charset="-128"/>
              </a:rPr>
              <a:t>ホスト アプリケーション内の特定の要素にアクセスするために使用できる、厳密に型指定されたオブジェクトを提供する Excel および Word 用のホスト固有の API</a:t>
            </a:r>
          </a:p>
          <a:p>
            <a:r>
              <a:rPr lang="ja-jp" dirty="0">
                <a:ea typeface="Meiryo" panose="020B0604030504040204" pitchFamily="34" charset="-128"/>
                <a:cs typeface="Meiryo" panose="020B0604030504040204" pitchFamily="34" charset="-128"/>
              </a:rPr>
              <a:t>共通 API</a:t>
            </a:r>
          </a:p>
          <a:p>
            <a:pPr lvl="1"/>
            <a:r>
              <a:rPr lang="ja-jp" dirty="0">
                <a:ea typeface="Meiryo" panose="020B0604030504040204" pitchFamily="34" charset="-128"/>
                <a:cs typeface="Meiryo" panose="020B0604030504040204" pitchFamily="34" charset="-128"/>
              </a:rPr>
              <a:t>次のような機能にアクセスできます。</a:t>
            </a:r>
          </a:p>
          <a:p>
            <a:pPr lvl="2"/>
            <a:r>
              <a:rPr lang="ja-jp" dirty="0">
                <a:ea typeface="Meiryo" panose="020B0604030504040204" pitchFamily="34" charset="-128"/>
                <a:cs typeface="Meiryo" panose="020B0604030504040204" pitchFamily="34" charset="-128"/>
              </a:rPr>
              <a:t>UI</a:t>
            </a:r>
          </a:p>
          <a:p>
            <a:pPr lvl="2"/>
            <a:r>
              <a:rPr lang="ja-jp" dirty="0">
                <a:ea typeface="Meiryo" panose="020B0604030504040204" pitchFamily="34" charset="-128"/>
                <a:cs typeface="Meiryo" panose="020B0604030504040204" pitchFamily="34" charset="-128"/>
              </a:rPr>
              <a:t>ダイアログ</a:t>
            </a:r>
          </a:p>
          <a:p>
            <a:pPr lvl="2"/>
            <a:r>
              <a:rPr lang="ja-jp" dirty="0">
                <a:ea typeface="Meiryo" panose="020B0604030504040204" pitchFamily="34" charset="-128"/>
                <a:cs typeface="Meiryo" panose="020B0604030504040204" pitchFamily="34" charset="-128"/>
              </a:rPr>
              <a:t>複数のタイプの Office アプリケーションに共通のクライアント設定</a:t>
            </a:r>
          </a:p>
          <a:p>
            <a:endParaRPr lang="en-US"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23116491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p:txBody>
          <a:bodyPr>
            <a:normAutofit/>
          </a:bodyPr>
          <a:lstStyle/>
          <a:p>
            <a:r>
              <a:rPr lang="ja-jp" b="1" dirty="0">
                <a:ea typeface="Meiryo" panose="020B0604030504040204" pitchFamily="34" charset="-128"/>
                <a:cs typeface="Meiryo" panose="020B0604030504040204" pitchFamily="34" charset="-128"/>
              </a:rPr>
              <a:t>Office アドイン開発者ツール</a:t>
            </a:r>
            <a:endParaRPr lang="en-US" b="1" dirty="0">
              <a:ea typeface="Meiryo" panose="020B0604030504040204" pitchFamily="34" charset="-128"/>
              <a:cs typeface="Meiryo" panose="020B0604030504040204" pitchFamily="34" charset="-128"/>
            </a:endParaRP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p:txBody>
          <a:bodyPr>
            <a:normAutofit/>
          </a:bodyPr>
          <a:lstStyle/>
          <a:p>
            <a:r>
              <a:rPr lang="ja-jp" dirty="0">
                <a:ea typeface="Meiryo" panose="020B0604030504040204" pitchFamily="34" charset="-128"/>
                <a:cs typeface="Meiryo" panose="020B0604030504040204" pitchFamily="34" charset="-128"/>
              </a:rPr>
              <a:t>Office JavaScript API 要件セット</a:t>
            </a:r>
          </a:p>
          <a:p>
            <a:r>
              <a:rPr lang="ja-jp" dirty="0">
                <a:ea typeface="Meiryo" panose="020B0604030504040204" pitchFamily="34" charset="-128"/>
                <a:cs typeface="Meiryo" panose="020B0604030504040204" pitchFamily="34" charset="-128"/>
              </a:rPr>
              <a:t>Office JavaScript API の使用</a:t>
            </a:r>
          </a:p>
          <a:p>
            <a:r>
              <a:rPr lang="ja-jp" dirty="0">
                <a:ea typeface="Meiryo" panose="020B0604030504040204" pitchFamily="34" charset="-128"/>
                <a:cs typeface="Meiryo" panose="020B0604030504040204" pitchFamily="34" charset="-128"/>
              </a:rPr>
              <a:t>プロキシ オブジェクトを使用する非同期呼び出し</a:t>
            </a:r>
          </a:p>
        </p:txBody>
      </p:sp>
      <p:pic>
        <p:nvPicPr>
          <p:cNvPr id="7" name="Picture 6">
            <a:extLst>
              <a:ext uri="{FF2B5EF4-FFF2-40B4-BE49-F238E27FC236}">
                <a16:creationId xmlns:a16="http://schemas.microsoft.com/office/drawing/2014/main" id="{B7B4164E-9DB1-7940-90B3-20F82B3914C7}"/>
              </a:ext>
            </a:extLst>
          </p:cNvPr>
          <p:cNvPicPr>
            <a:picLocks noChangeAspect="1"/>
          </p:cNvPicPr>
          <p:nvPr/>
        </p:nvPicPr>
        <p:blipFill>
          <a:blip r:embed="rId3"/>
          <a:srcRect/>
          <a:stretch/>
        </p:blipFill>
        <p:spPr>
          <a:xfrm>
            <a:off x="6093460" y="3328662"/>
            <a:ext cx="5486400" cy="2706378"/>
          </a:xfrm>
          <a:prstGeom prst="rect">
            <a:avLst/>
          </a:prstGeom>
        </p:spPr>
      </p:pic>
    </p:spTree>
    <p:extLst>
      <p:ext uri="{BB962C8B-B14F-4D97-AF65-F5344CB8AC3E}">
        <p14:creationId xmlns:p14="http://schemas.microsoft.com/office/powerpoint/2010/main" val="75404121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ja-jp"/>
              <a:t>Excel JavaScript API</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199" y="1344056"/>
            <a:ext cx="5298803" cy="5238258"/>
          </a:xfrm>
        </p:spPr>
        <p:txBody>
          <a:bodyPr>
            <a:normAutofit fontScale="47500" lnSpcReduction="20000"/>
          </a:bodyPr>
          <a:lstStyle/>
          <a:p>
            <a:pPr>
              <a:lnSpc>
                <a:spcPct val="120000"/>
              </a:lnSpc>
            </a:pPr>
            <a:r>
              <a:rPr lang="ja-jp" sz="4400" dirty="0">
                <a:ea typeface="Meiryo" panose="020B0604030504040204" pitchFamily="34" charset="-128"/>
                <a:cs typeface="Meiryo" panose="020B0604030504040204" pitchFamily="34" charset="-128"/>
              </a:rPr>
              <a:t>オブジェクト モデル:</a:t>
            </a:r>
          </a:p>
          <a:p>
            <a:pPr lvl="1">
              <a:lnSpc>
                <a:spcPct val="120000"/>
              </a:lnSpc>
            </a:pPr>
            <a:r>
              <a:rPr lang="ja-jp" sz="3300" dirty="0">
                <a:ea typeface="Meiryo" panose="020B0604030504040204" pitchFamily="34" charset="-128"/>
                <a:cs typeface="Meiryo" panose="020B0604030504040204" pitchFamily="34" charset="-128"/>
              </a:rPr>
              <a:t>ワークブックには 1 つ以上のワークシートが含まれています。</a:t>
            </a:r>
          </a:p>
          <a:p>
            <a:pPr lvl="1">
              <a:lnSpc>
                <a:spcPct val="120000"/>
              </a:lnSpc>
            </a:pPr>
            <a:r>
              <a:rPr lang="ja-jp" sz="3300" dirty="0">
                <a:ea typeface="Meiryo" panose="020B0604030504040204" pitchFamily="34" charset="-128"/>
                <a:cs typeface="Meiryo" panose="020B0604030504040204" pitchFamily="34" charset="-128"/>
              </a:rPr>
              <a:t>ワークシートを使用すると、範囲オブジェクトを通じてセルにアクセスできます。</a:t>
            </a:r>
          </a:p>
          <a:p>
            <a:pPr lvl="1">
              <a:lnSpc>
                <a:spcPct val="120000"/>
              </a:lnSpc>
            </a:pPr>
            <a:r>
              <a:rPr lang="ja-jp" sz="3300" dirty="0">
                <a:ea typeface="Meiryo" panose="020B0604030504040204" pitchFamily="34" charset="-128"/>
                <a:cs typeface="Meiryo" panose="020B0604030504040204" pitchFamily="34" charset="-128"/>
              </a:rPr>
              <a:t>範囲は、連続するセルのグループを表します。</a:t>
            </a:r>
          </a:p>
          <a:p>
            <a:pPr lvl="1">
              <a:lnSpc>
                <a:spcPct val="120000"/>
              </a:lnSpc>
            </a:pPr>
            <a:r>
              <a:rPr lang="ja-jp" sz="3300" dirty="0">
                <a:ea typeface="Meiryo" panose="020B0604030504040204" pitchFamily="34" charset="-128"/>
                <a:cs typeface="Meiryo" panose="020B0604030504040204" pitchFamily="34" charset="-128"/>
              </a:rPr>
              <a:t>範囲は、テーブル、グラフ、図形、およびその他のデータ視覚化または組織オブジェクトを作成して配置するために使用します。</a:t>
            </a:r>
          </a:p>
          <a:p>
            <a:pPr lvl="1">
              <a:lnSpc>
                <a:spcPct val="120000"/>
              </a:lnSpc>
            </a:pPr>
            <a:r>
              <a:rPr lang="ja-jp" sz="3300" dirty="0">
                <a:ea typeface="Meiryo" panose="020B0604030504040204" pitchFamily="34" charset="-128"/>
                <a:cs typeface="Meiryo" panose="020B0604030504040204" pitchFamily="34" charset="-128"/>
              </a:rPr>
              <a:t>ワークシートには、個々のシートに存在するデータ オブジェクトのコレクションが含まれています。</a:t>
            </a:r>
          </a:p>
          <a:p>
            <a:pPr lvl="1">
              <a:lnSpc>
                <a:spcPct val="120000"/>
              </a:lnSpc>
            </a:pPr>
            <a:r>
              <a:rPr lang="ja-jp" sz="3300" dirty="0">
                <a:ea typeface="Meiryo" panose="020B0604030504040204" pitchFamily="34" charset="-128"/>
                <a:cs typeface="Meiryo" panose="020B0604030504040204" pitchFamily="34" charset="-128"/>
              </a:rPr>
              <a:t>ワークブックには、ワークブック全体のデータ オブジェクトの一部 (テーブルなど) のコレクションが含まれています。</a:t>
            </a:r>
            <a:endParaRPr lang="en-US" sz="3300" dirty="0">
              <a:ea typeface="Meiryo" panose="020B0604030504040204" pitchFamily="34" charset="-128"/>
              <a:cs typeface="Meiryo" panose="020B0604030504040204" pitchFamily="34" charset="-128"/>
            </a:endParaRPr>
          </a:p>
          <a:p>
            <a:pPr>
              <a:lnSpc>
                <a:spcPct val="120000"/>
              </a:lnSpc>
            </a:pPr>
            <a:r>
              <a:rPr lang="ja-jp" sz="4400" dirty="0">
                <a:ea typeface="Meiryo" panose="020B0604030504040204" pitchFamily="34" charset="-128"/>
                <a:cs typeface="Meiryo" panose="020B0604030504040204" pitchFamily="34" charset="-128"/>
              </a:rPr>
              <a:t>範囲</a:t>
            </a:r>
          </a:p>
          <a:p>
            <a:pPr>
              <a:lnSpc>
                <a:spcPct val="120000"/>
              </a:lnSpc>
            </a:pPr>
            <a:r>
              <a:rPr lang="ja-jp" sz="4400" dirty="0">
                <a:ea typeface="Meiryo" panose="020B0604030504040204" pitchFamily="34" charset="-128"/>
                <a:cs typeface="Meiryo" panose="020B0604030504040204" pitchFamily="34" charset="-128"/>
              </a:rPr>
              <a:t>グラフ、テーブル、その他のデータ オブジェクト</a:t>
            </a:r>
          </a:p>
        </p:txBody>
      </p:sp>
      <p:pic>
        <p:nvPicPr>
          <p:cNvPr id="5" name="Picture 4">
            <a:extLst>
              <a:ext uri="{FF2B5EF4-FFF2-40B4-BE49-F238E27FC236}">
                <a16:creationId xmlns:a16="http://schemas.microsoft.com/office/drawing/2014/main" id="{82AA1B2E-46FB-5040-A42D-6E9F7ED68CB2}"/>
              </a:ext>
            </a:extLst>
          </p:cNvPr>
          <p:cNvPicPr>
            <a:picLocks noChangeAspect="1"/>
          </p:cNvPicPr>
          <p:nvPr/>
        </p:nvPicPr>
        <p:blipFill>
          <a:blip r:embed="rId3"/>
          <a:srcRect/>
          <a:stretch/>
        </p:blipFill>
        <p:spPr>
          <a:xfrm>
            <a:off x="6213566" y="1884193"/>
            <a:ext cx="5298804" cy="3089614"/>
          </a:xfrm>
          <a:prstGeom prst="rect">
            <a:avLst/>
          </a:prstGeom>
        </p:spPr>
      </p:pic>
    </p:spTree>
    <p:extLst>
      <p:ext uri="{BB962C8B-B14F-4D97-AF65-F5344CB8AC3E}">
        <p14:creationId xmlns:p14="http://schemas.microsoft.com/office/powerpoint/2010/main" val="32807870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ja-jp"/>
              <a:t>Outlook JavaScript API</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p:txBody>
          <a:bodyPr/>
          <a:lstStyle/>
          <a:p>
            <a:pPr marL="0" indent="0">
              <a:buNone/>
            </a:pPr>
            <a:r>
              <a:rPr lang="ja-jp" dirty="0">
                <a:ea typeface="Meiryo" panose="020B0604030504040204" pitchFamily="34" charset="-128"/>
                <a:cs typeface="Meiryo" panose="020B0604030504040204" pitchFamily="34" charset="-128"/>
              </a:rPr>
              <a:t>Outlook JavaScript API を使用すると、アドインは Outlook のユーザーのメールボックス、メッセージ、予定にアクセスできるようになります。</a:t>
            </a:r>
          </a:p>
          <a:p>
            <a:pPr marL="228600" lvl="1"/>
            <a:r>
              <a:rPr lang="ja-jp" sz="2800" dirty="0">
                <a:ea typeface="Meiryo" panose="020B0604030504040204" pitchFamily="34" charset="-128"/>
                <a:cs typeface="Meiryo" panose="020B0604030504040204" pitchFamily="34" charset="-128"/>
              </a:rPr>
              <a:t>オブジェクト モデル:</a:t>
            </a:r>
          </a:p>
          <a:p>
            <a:pPr lvl="1"/>
            <a:r>
              <a:rPr lang="ja-jp" dirty="0">
                <a:ea typeface="Meiryo" panose="020B0604030504040204" pitchFamily="34" charset="-128"/>
                <a:cs typeface="Meiryo" panose="020B0604030504040204" pitchFamily="34" charset="-128"/>
              </a:rPr>
              <a:t>メールボックス オブジェ</a:t>
            </a:r>
            <a:br>
              <a:rPr lang="th-TH" altLang="ja-JP" dirty="0">
                <a:ea typeface="Meiryo" panose="020B0604030504040204" pitchFamily="34" charset="-128"/>
                <a:cs typeface="Meiryo" panose="020B0604030504040204" pitchFamily="34" charset="-128"/>
              </a:rPr>
            </a:br>
            <a:r>
              <a:rPr lang="ja-jp" dirty="0">
                <a:ea typeface="Meiryo" panose="020B0604030504040204" pitchFamily="34" charset="-128"/>
                <a:cs typeface="Meiryo" panose="020B0604030504040204" pitchFamily="34" charset="-128"/>
              </a:rPr>
              <a:t>クト</a:t>
            </a:r>
          </a:p>
          <a:p>
            <a:pPr lvl="1"/>
            <a:r>
              <a:rPr lang="ja-jp" dirty="0">
                <a:ea typeface="Meiryo" panose="020B0604030504040204" pitchFamily="34" charset="-128"/>
                <a:cs typeface="Meiryo" panose="020B0604030504040204" pitchFamily="34" charset="-128"/>
              </a:rPr>
              <a:t>アイテム オブジェクト</a:t>
            </a:r>
          </a:p>
          <a:p>
            <a:pPr marL="228600" lvl="1"/>
            <a:r>
              <a:rPr lang="ja-jp" sz="2800" dirty="0">
                <a:ea typeface="Meiryo" panose="020B0604030504040204" pitchFamily="34" charset="-128"/>
                <a:cs typeface="Meiryo" panose="020B0604030504040204" pitchFamily="34" charset="-128"/>
              </a:rPr>
              <a:t>主な特徴</a:t>
            </a:r>
          </a:p>
          <a:p>
            <a:pPr marL="228600" lvl="1"/>
            <a:r>
              <a:rPr lang="ja-jp" sz="2800" dirty="0">
                <a:ea typeface="Meiryo" panose="020B0604030504040204" pitchFamily="34" charset="-128"/>
                <a:cs typeface="Meiryo" panose="020B0604030504040204" pitchFamily="34" charset="-128"/>
              </a:rPr>
              <a:t>モジュール アドイン</a:t>
            </a:r>
          </a:p>
          <a:p>
            <a:pPr lvl="1"/>
            <a:endParaRPr lang="en-US" dirty="0">
              <a:ea typeface="Meiryo" panose="020B0604030504040204" pitchFamily="34" charset="-128"/>
              <a:cs typeface="Meiryo" panose="020B0604030504040204" pitchFamily="34" charset="-128"/>
            </a:endParaRPr>
          </a:p>
        </p:txBody>
      </p:sp>
      <p:graphicFrame>
        <p:nvGraphicFramePr>
          <p:cNvPr id="8" name="Table 7">
            <a:extLst>
              <a:ext uri="{FF2B5EF4-FFF2-40B4-BE49-F238E27FC236}">
                <a16:creationId xmlns:a16="http://schemas.microsoft.com/office/drawing/2014/main" id="{EAE148D7-D619-1746-9D9F-D72355E7E2FD}"/>
              </a:ext>
            </a:extLst>
          </p:cNvPr>
          <p:cNvGraphicFramePr>
            <a:graphicFrameLocks noGrp="1"/>
          </p:cNvGraphicFramePr>
          <p:nvPr>
            <p:extLst>
              <p:ext uri="{D42A27DB-BD31-4B8C-83A1-F6EECF244321}">
                <p14:modId xmlns:p14="http://schemas.microsoft.com/office/powerpoint/2010/main" val="522430605"/>
              </p:ext>
            </p:extLst>
          </p:nvPr>
        </p:nvGraphicFramePr>
        <p:xfrm>
          <a:off x="4355208" y="3166453"/>
          <a:ext cx="6898977" cy="2109484"/>
        </p:xfrm>
        <a:graphic>
          <a:graphicData uri="http://schemas.openxmlformats.org/drawingml/2006/table">
            <a:tbl>
              <a:tblPr firstRow="1" bandRow="1">
                <a:tableStyleId>{93296810-A885-4BE3-A3E7-6D5BEEA58F35}</a:tableStyleId>
              </a:tblPr>
              <a:tblGrid>
                <a:gridCol w="3187700">
                  <a:extLst>
                    <a:ext uri="{9D8B030D-6E8A-4147-A177-3AD203B41FA5}">
                      <a16:colId xmlns:a16="http://schemas.microsoft.com/office/drawing/2014/main" val="2640031141"/>
                    </a:ext>
                  </a:extLst>
                </a:gridCol>
                <a:gridCol w="3711277">
                  <a:extLst>
                    <a:ext uri="{9D8B030D-6E8A-4147-A177-3AD203B41FA5}">
                      <a16:colId xmlns:a16="http://schemas.microsoft.com/office/drawing/2014/main" val="4039266678"/>
                    </a:ext>
                  </a:extLst>
                </a:gridCol>
              </a:tblGrid>
              <a:tr h="427496">
                <a:tc>
                  <a:txBody>
                    <a:bodyPr/>
                    <a:lstStyle/>
                    <a:p>
                      <a:r>
                        <a:rPr lang="ja-jp" sz="2000" kern="1200" spc="0" baseline="0" dirty="0">
                          <a:gradFill>
                            <a:gsLst>
                              <a:gs pos="1250">
                                <a:schemeClr val="tx1"/>
                              </a:gs>
                              <a:gs pos="100000">
                                <a:schemeClr val="tx1"/>
                              </a:gs>
                            </a:gsLst>
                            <a:lin ang="5400000" scaled="0"/>
                          </a:gradFill>
                          <a:latin typeface="Meiryo" panose="020B0604030504040204" pitchFamily="34" charset="-128"/>
                          <a:ea typeface="Meiryo" panose="020B0604030504040204" pitchFamily="34" charset="-128"/>
                          <a:cs typeface="Meiryo" panose="020B0604030504040204" pitchFamily="34" charset="-128"/>
                        </a:rPr>
                        <a:t>アイテムのタイプ</a:t>
                      </a:r>
                    </a:p>
                  </a:txBody>
                  <a:tcPr/>
                </a:tc>
                <a:tc>
                  <a:txBody>
                    <a:bodyPr/>
                    <a:lstStyle/>
                    <a:p>
                      <a:pPr marL="0" algn="l" defTabSz="932742" rtl="0" eaLnBrk="1" latinLnBrk="0" hangingPunct="1"/>
                      <a:r>
                        <a:rPr lang="ja-jp" sz="2000" b="1" kern="1200" spc="0" baseline="0">
                          <a:gradFill>
                            <a:gsLst>
                              <a:gs pos="1250">
                                <a:schemeClr val="tx1"/>
                              </a:gs>
                              <a:gs pos="100000">
                                <a:schemeClr val="tx1"/>
                              </a:gs>
                            </a:gsLst>
                            <a:lin ang="5400000" scaled="0"/>
                          </a:gradFill>
                          <a:latin typeface="Meiryo" panose="020B0604030504040204" pitchFamily="34" charset="-128"/>
                          <a:ea typeface="Meiryo" panose="020B0604030504040204" pitchFamily="34" charset="-128"/>
                          <a:cs typeface="Meiryo" panose="020B0604030504040204" pitchFamily="34" charset="-128"/>
                        </a:rPr>
                        <a:t>モード</a:t>
                      </a:r>
                    </a:p>
                  </a:txBody>
                  <a:tcPr/>
                </a:tc>
                <a:extLst>
                  <a:ext uri="{0D108BD9-81ED-4DB2-BD59-A6C34878D82A}">
                    <a16:rowId xmlns:a16="http://schemas.microsoft.com/office/drawing/2014/main" val="3382345161"/>
                  </a:ext>
                </a:extLst>
              </a:tr>
              <a:tr h="746975">
                <a:tc>
                  <a:txBody>
                    <a:bodyPr/>
                    <a:lstStyle/>
                    <a:p>
                      <a:pPr marL="0" marR="0">
                        <a:lnSpc>
                          <a:spcPct val="107000"/>
                        </a:lnSpc>
                        <a:spcBef>
                          <a:spcPts val="0"/>
                        </a:spcBef>
                        <a:spcAft>
                          <a:spcPts val="800"/>
                        </a:spcAft>
                      </a:pPr>
                      <a:r>
                        <a:rPr lang="ja-jp" sz="1800" dirty="0">
                          <a:effectLst/>
                          <a:latin typeface="Meiryo" panose="020B0604030504040204" pitchFamily="34" charset="-128"/>
                          <a:ea typeface="Meiryo" panose="020B0604030504040204" pitchFamily="34" charset="-128"/>
                          <a:cs typeface="Meiryo" panose="020B0604030504040204" pitchFamily="34" charset="-128"/>
                        </a:rPr>
                        <a:t>メッセージ</a:t>
                      </a:r>
                    </a:p>
                  </a:txBody>
                  <a:tcPr marL="152400" marR="152400" marT="114300" marB="114300"/>
                </a:tc>
                <a:tc>
                  <a:txBody>
                    <a:bodyPr/>
                    <a:lstStyle/>
                    <a:p>
                      <a:pPr marL="285750" marR="0" indent="-285750">
                        <a:lnSpc>
                          <a:spcPct val="107000"/>
                        </a:lnSpc>
                        <a:spcBef>
                          <a:spcPts val="0"/>
                        </a:spcBef>
                        <a:spcAft>
                          <a:spcPts val="200"/>
                        </a:spcAft>
                        <a:buFont typeface="Arial" panose="020B0604020202020204" pitchFamily="34" charset="0"/>
                        <a:buChar char="•"/>
                      </a:pPr>
                      <a:r>
                        <a:rPr lang="ja-jp" sz="1800" dirty="0">
                          <a:effectLst/>
                          <a:latin typeface="Meiryo" panose="020B0604030504040204" pitchFamily="34" charset="-128"/>
                          <a:ea typeface="Meiryo" panose="020B0604030504040204" pitchFamily="34" charset="-128"/>
                          <a:cs typeface="Meiryo" panose="020B0604030504040204" pitchFamily="34" charset="-128"/>
                        </a:rPr>
                        <a:t>読み取り</a:t>
                      </a:r>
                    </a:p>
                    <a:p>
                      <a:pPr marL="285750" marR="0" indent="-285750">
                        <a:lnSpc>
                          <a:spcPct val="107000"/>
                        </a:lnSpc>
                        <a:spcBef>
                          <a:spcPts val="0"/>
                        </a:spcBef>
                        <a:spcAft>
                          <a:spcPts val="200"/>
                        </a:spcAft>
                        <a:buFont typeface="Arial" panose="020B0604020202020204" pitchFamily="34" charset="0"/>
                        <a:buChar char="•"/>
                      </a:pPr>
                      <a:r>
                        <a:rPr lang="ja-jp" sz="1800" dirty="0">
                          <a:effectLst/>
                          <a:latin typeface="Meiryo" panose="020B0604030504040204" pitchFamily="34" charset="-128"/>
                          <a:ea typeface="Meiryo" panose="020B0604030504040204" pitchFamily="34" charset="-128"/>
                          <a:cs typeface="Meiryo" panose="020B0604030504040204" pitchFamily="34" charset="-128"/>
                        </a:rPr>
                        <a:t>作成</a:t>
                      </a:r>
                    </a:p>
                  </a:txBody>
                  <a:tcPr marL="152400" marR="152400" marT="114300" marB="114300"/>
                </a:tc>
                <a:extLst>
                  <a:ext uri="{0D108BD9-81ED-4DB2-BD59-A6C34878D82A}">
                    <a16:rowId xmlns:a16="http://schemas.microsoft.com/office/drawing/2014/main" val="3212719733"/>
                  </a:ext>
                </a:extLst>
              </a:tr>
              <a:tr h="473811">
                <a:tc>
                  <a:txBody>
                    <a:bodyPr/>
                    <a:lstStyle/>
                    <a:p>
                      <a:pPr marL="0" marR="0">
                        <a:lnSpc>
                          <a:spcPct val="107000"/>
                        </a:lnSpc>
                        <a:spcBef>
                          <a:spcPts val="0"/>
                        </a:spcBef>
                        <a:spcAft>
                          <a:spcPts val="800"/>
                        </a:spcAft>
                      </a:pPr>
                      <a:r>
                        <a:rPr lang="ja-jp" sz="1800">
                          <a:effectLst/>
                          <a:latin typeface="Meiryo" panose="020B0604030504040204" pitchFamily="34" charset="-128"/>
                          <a:ea typeface="Meiryo" panose="020B0604030504040204" pitchFamily="34" charset="-128"/>
                          <a:cs typeface="Meiryo" panose="020B0604030504040204" pitchFamily="34" charset="-128"/>
                        </a:rPr>
                        <a:t>予定/会議</a:t>
                      </a:r>
                    </a:p>
                  </a:txBody>
                  <a:tcPr marL="152400" marR="152400" marT="114300" marB="114300"/>
                </a:tc>
                <a:tc>
                  <a:txBody>
                    <a:bodyPr/>
                    <a:lstStyle/>
                    <a:p>
                      <a:pPr marL="285750" marR="0" indent="-285750" algn="l" defTabSz="932742" rtl="0" eaLnBrk="1" latinLnBrk="0" hangingPunct="1">
                        <a:lnSpc>
                          <a:spcPct val="107000"/>
                        </a:lnSpc>
                        <a:spcBef>
                          <a:spcPts val="0"/>
                        </a:spcBef>
                        <a:spcAft>
                          <a:spcPts val="200"/>
                        </a:spcAft>
                        <a:buFont typeface="Arial" panose="020B0604020202020204" pitchFamily="34" charset="0"/>
                        <a:buChar char="•"/>
                      </a:pPr>
                      <a:r>
                        <a:rPr lang="ja-jp" sz="1800" kern="1200" dirty="0">
                          <a:solidFill>
                            <a:schemeClr val="dk1"/>
                          </a:solidFill>
                          <a:effectLst/>
                          <a:latin typeface="Meiryo" panose="020B0604030504040204" pitchFamily="34" charset="-128"/>
                          <a:ea typeface="Meiryo" panose="020B0604030504040204" pitchFamily="34" charset="-128"/>
                          <a:cs typeface="Meiryo" panose="020B0604030504040204" pitchFamily="34" charset="-128"/>
                        </a:rPr>
                        <a:t>出席者 (読み取り)</a:t>
                      </a:r>
                    </a:p>
                    <a:p>
                      <a:pPr marL="285750" marR="0" indent="-285750" algn="l" defTabSz="932742" rtl="0" eaLnBrk="1" latinLnBrk="0" hangingPunct="1">
                        <a:lnSpc>
                          <a:spcPct val="107000"/>
                        </a:lnSpc>
                        <a:spcBef>
                          <a:spcPts val="0"/>
                        </a:spcBef>
                        <a:spcAft>
                          <a:spcPts val="200"/>
                        </a:spcAft>
                        <a:buFont typeface="Arial" panose="020B0604020202020204" pitchFamily="34" charset="0"/>
                        <a:buChar char="•"/>
                      </a:pPr>
                      <a:r>
                        <a:rPr lang="ja-jp" sz="1800" kern="1200" dirty="0">
                          <a:solidFill>
                            <a:schemeClr val="dk1"/>
                          </a:solidFill>
                          <a:effectLst/>
                          <a:latin typeface="Meiryo" panose="020B0604030504040204" pitchFamily="34" charset="-128"/>
                          <a:ea typeface="Meiryo" panose="020B0604030504040204" pitchFamily="34" charset="-128"/>
                          <a:cs typeface="Meiryo" panose="020B0604030504040204" pitchFamily="34" charset="-128"/>
                        </a:rPr>
                        <a:t>開催者 (作成)</a:t>
                      </a:r>
                    </a:p>
                  </a:txBody>
                  <a:tcPr marL="152400" marR="152400" marT="114300" marB="114300"/>
                </a:tc>
                <a:extLst>
                  <a:ext uri="{0D108BD9-81ED-4DB2-BD59-A6C34878D82A}">
                    <a16:rowId xmlns:a16="http://schemas.microsoft.com/office/drawing/2014/main" val="3269964458"/>
                  </a:ext>
                </a:extLst>
              </a:tr>
            </a:tbl>
          </a:graphicData>
        </a:graphic>
      </p:graphicFrame>
    </p:spTree>
    <p:extLst>
      <p:ext uri="{BB962C8B-B14F-4D97-AF65-F5344CB8AC3E}">
        <p14:creationId xmlns:p14="http://schemas.microsoft.com/office/powerpoint/2010/main" val="3807228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ja-jp" dirty="0">
                <a:ea typeface="Meiryo" panose="020B0604030504040204" pitchFamily="34" charset="-128"/>
                <a:cs typeface="Meiryo" panose="020B0604030504040204" pitchFamily="34" charset="-128"/>
              </a:rPr>
              <a:t>Word JavaScript API</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6210300" cy="5238258"/>
          </a:xfrm>
        </p:spPr>
        <p:txBody>
          <a:bodyPr>
            <a:normAutofit lnSpcReduction="10000"/>
          </a:bodyPr>
          <a:lstStyle/>
          <a:p>
            <a:pPr marL="0" indent="0">
              <a:buNone/>
            </a:pPr>
            <a:r>
              <a:rPr lang="ja-jp" dirty="0">
                <a:ea typeface="Meiryo" panose="020B0604030504040204" pitchFamily="34" charset="-128"/>
                <a:cs typeface="Meiryo" panose="020B0604030504040204" pitchFamily="34" charset="-128"/>
              </a:rPr>
              <a:t>Word JavaScript API を使用すると、Word 文書へのアクセス権をアドインに付与できます。</a:t>
            </a:r>
          </a:p>
          <a:p>
            <a:r>
              <a:rPr lang="ja-jp" dirty="0">
                <a:ea typeface="Meiryo" panose="020B0604030504040204" pitchFamily="34" charset="-128"/>
                <a:cs typeface="Meiryo" panose="020B0604030504040204" pitchFamily="34" charset="-128"/>
              </a:rPr>
              <a:t>オブジェクト モデル:</a:t>
            </a:r>
          </a:p>
          <a:p>
            <a:pPr lvl="1"/>
            <a:r>
              <a:rPr lang="ja-jp" dirty="0">
                <a:ea typeface="Meiryo" panose="020B0604030504040204" pitchFamily="34" charset="-128"/>
                <a:cs typeface="Meiryo" panose="020B0604030504040204" pitchFamily="34" charset="-128"/>
              </a:rPr>
              <a:t>文書には、本文と 1 つ以上のセクションが含まれます。</a:t>
            </a:r>
          </a:p>
          <a:p>
            <a:pPr lvl="1"/>
            <a:r>
              <a:rPr lang="ja-jp" dirty="0">
                <a:ea typeface="Meiryo" panose="020B0604030504040204" pitchFamily="34" charset="-128"/>
                <a:cs typeface="Meiryo" panose="020B0604030504040204" pitchFamily="34" charset="-128"/>
              </a:rPr>
              <a:t>本文には次のものを含めることができます。</a:t>
            </a:r>
          </a:p>
          <a:p>
            <a:pPr lvl="2"/>
            <a:r>
              <a:rPr lang="ja-jp" dirty="0">
                <a:ea typeface="Meiryo" panose="020B0604030504040204" pitchFamily="34" charset="-128"/>
                <a:cs typeface="Meiryo" panose="020B0604030504040204" pitchFamily="34" charset="-128"/>
              </a:rPr>
              <a:t>段落</a:t>
            </a:r>
          </a:p>
          <a:p>
            <a:pPr lvl="2"/>
            <a:r>
              <a:rPr lang="ja-jp" dirty="0">
                <a:ea typeface="Meiryo" panose="020B0604030504040204" pitchFamily="34" charset="-128"/>
                <a:cs typeface="Meiryo" panose="020B0604030504040204" pitchFamily="34" charset="-128"/>
              </a:rPr>
              <a:t>テーブル</a:t>
            </a:r>
          </a:p>
          <a:p>
            <a:pPr lvl="2"/>
            <a:r>
              <a:rPr lang="ja-jp" dirty="0">
                <a:ea typeface="Meiryo" panose="020B0604030504040204" pitchFamily="34" charset="-128"/>
                <a:cs typeface="Meiryo" panose="020B0604030504040204" pitchFamily="34" charset="-128"/>
              </a:rPr>
              <a:t>リスト</a:t>
            </a:r>
          </a:p>
          <a:p>
            <a:pPr lvl="2"/>
            <a:r>
              <a:rPr lang="ja-jp" dirty="0">
                <a:ea typeface="Meiryo" panose="020B0604030504040204" pitchFamily="34" charset="-128"/>
                <a:cs typeface="Meiryo" panose="020B0604030504040204" pitchFamily="34" charset="-128"/>
              </a:rPr>
              <a:t>テキスト</a:t>
            </a:r>
          </a:p>
          <a:p>
            <a:pPr lvl="2"/>
            <a:r>
              <a:rPr lang="ja-jp" dirty="0">
                <a:ea typeface="Meiryo" panose="020B0604030504040204" pitchFamily="34" charset="-128"/>
                <a:cs typeface="Meiryo" panose="020B0604030504040204" pitchFamily="34" charset="-128"/>
              </a:rPr>
              <a:t>オブジェクト</a:t>
            </a:r>
          </a:p>
          <a:p>
            <a:pPr marL="228600" lvl="2" indent="-228600"/>
            <a:r>
              <a:rPr lang="ja-jp" sz="2800" dirty="0">
                <a:ea typeface="Meiryo" panose="020B0604030504040204" pitchFamily="34" charset="-128"/>
                <a:cs typeface="Meiryo" panose="020B0604030504040204" pitchFamily="34" charset="-128"/>
              </a:rPr>
              <a:t>文書テキストの操作</a:t>
            </a:r>
          </a:p>
          <a:p>
            <a:pPr marL="228600" lvl="2" indent="-228600"/>
            <a:r>
              <a:rPr lang="ja-jp" sz="2800" dirty="0">
                <a:ea typeface="Meiryo" panose="020B0604030504040204" pitchFamily="34" charset="-128"/>
                <a:cs typeface="Meiryo" panose="020B0604030504040204" pitchFamily="34" charset="-128"/>
              </a:rPr>
              <a:t>検索</a:t>
            </a:r>
          </a:p>
          <a:p>
            <a:pPr lvl="2"/>
            <a:endParaRPr lang="en-US" dirty="0">
              <a:ea typeface="Meiryo" panose="020B0604030504040204" pitchFamily="34" charset="-128"/>
              <a:cs typeface="Meiryo" panose="020B0604030504040204" pitchFamily="34" charset="-128"/>
            </a:endParaRPr>
          </a:p>
        </p:txBody>
      </p:sp>
      <p:pic>
        <p:nvPicPr>
          <p:cNvPr id="7" name="Picture 6">
            <a:extLst>
              <a:ext uri="{FF2B5EF4-FFF2-40B4-BE49-F238E27FC236}">
                <a16:creationId xmlns:a16="http://schemas.microsoft.com/office/drawing/2014/main" id="{61CA1A0A-81D0-614B-92C4-C874A8FF61D6}"/>
              </a:ext>
            </a:extLst>
          </p:cNvPr>
          <p:cNvPicPr>
            <a:picLocks noChangeAspect="1"/>
          </p:cNvPicPr>
          <p:nvPr/>
        </p:nvPicPr>
        <p:blipFill>
          <a:blip r:embed="rId3"/>
          <a:stretch>
            <a:fillRect/>
          </a:stretch>
        </p:blipFill>
        <p:spPr>
          <a:xfrm>
            <a:off x="6934200" y="2063931"/>
            <a:ext cx="4452125" cy="3167858"/>
          </a:xfrm>
          <a:prstGeom prst="rect">
            <a:avLst/>
          </a:prstGeom>
        </p:spPr>
      </p:pic>
    </p:spTree>
    <p:extLst>
      <p:ext uri="{BB962C8B-B14F-4D97-AF65-F5344CB8AC3E}">
        <p14:creationId xmlns:p14="http://schemas.microsoft.com/office/powerpoint/2010/main" val="11857000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ja-jp" dirty="0"/>
              <a:t>PowerPoint JavaScript API</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291804"/>
            <a:ext cx="11018520" cy="5297775"/>
          </a:xfrm>
        </p:spPr>
        <p:txBody>
          <a:bodyPr>
            <a:normAutofit/>
          </a:bodyPr>
          <a:lstStyle/>
          <a:p>
            <a:pPr marL="0" indent="0">
              <a:buNone/>
            </a:pPr>
            <a:r>
              <a:rPr lang="ja-jp" dirty="0">
                <a:ea typeface="Meiryo" panose="020B0604030504040204" pitchFamily="34" charset="-128"/>
                <a:cs typeface="Meiryo" panose="020B0604030504040204" pitchFamily="34" charset="-128"/>
              </a:rPr>
              <a:t>PowerPoint アドインを使用すると、HTML、CSS、JavaScript などの使い慣れた Web テクノロジを使用して、複数のプラットフォームにわたる PowerPoint で実行できるソリューションを構築できます。</a:t>
            </a:r>
          </a:p>
        </p:txBody>
      </p:sp>
      <p:pic>
        <p:nvPicPr>
          <p:cNvPr id="7" name="Picture 6">
            <a:extLst>
              <a:ext uri="{FF2B5EF4-FFF2-40B4-BE49-F238E27FC236}">
                <a16:creationId xmlns:a16="http://schemas.microsoft.com/office/drawing/2014/main" id="{1064FF2B-EBFE-2D49-92F1-C523A35BE6E5}"/>
              </a:ext>
            </a:extLst>
          </p:cNvPr>
          <p:cNvPicPr>
            <a:picLocks noChangeAspect="1"/>
          </p:cNvPicPr>
          <p:nvPr/>
        </p:nvPicPr>
        <p:blipFill>
          <a:blip r:embed="rId3"/>
          <a:stretch>
            <a:fillRect/>
          </a:stretch>
        </p:blipFill>
        <p:spPr>
          <a:xfrm>
            <a:off x="6426202" y="2720704"/>
            <a:ext cx="5409428" cy="3403778"/>
          </a:xfrm>
          <a:prstGeom prst="rect">
            <a:avLst/>
          </a:prstGeom>
        </p:spPr>
      </p:pic>
      <p:sp>
        <p:nvSpPr>
          <p:cNvPr id="11" name="Text Placeholder 2">
            <a:extLst>
              <a:ext uri="{FF2B5EF4-FFF2-40B4-BE49-F238E27FC236}">
                <a16:creationId xmlns:a16="http://schemas.microsoft.com/office/drawing/2014/main" id="{ED013A2B-DE66-A244-B3CF-F42B7140AC32}"/>
              </a:ext>
            </a:extLst>
          </p:cNvPr>
          <p:cNvSpPr txBox="1">
            <a:spLocks/>
          </p:cNvSpPr>
          <p:nvPr/>
        </p:nvSpPr>
        <p:spPr>
          <a:xfrm>
            <a:off x="584200" y="2791494"/>
            <a:ext cx="5181600" cy="3784600"/>
          </a:xfrm>
          <a:prstGeom prst="rect">
            <a:avLst/>
          </a:prstGeom>
        </p:spPr>
        <p:txBody>
          <a:bodyPr vert="horz" wrap="square" lIns="0" tIns="0" rIns="0" bIns="0" rtlCol="0">
            <a:normAutofit fontScale="850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a:lnSpc>
                <a:spcPct val="110000"/>
              </a:lnSpc>
            </a:pPr>
            <a:r>
              <a:rPr lang="ja-jp" sz="3000" dirty="0">
                <a:ea typeface="Meiryo" panose="020B0604030504040204" pitchFamily="34" charset="-128"/>
                <a:cs typeface="Meiryo" panose="020B0604030504040204" pitchFamily="34" charset="-128"/>
              </a:rPr>
              <a:t>オブジェクト モデル:</a:t>
            </a:r>
          </a:p>
          <a:p>
            <a:pPr lvl="1"/>
            <a:r>
              <a:rPr lang="ja-jp" dirty="0">
                <a:ea typeface="Meiryo" panose="020B0604030504040204" pitchFamily="34" charset="-128"/>
                <a:cs typeface="Meiryo" panose="020B0604030504040204" pitchFamily="34" charset="-128"/>
              </a:rPr>
              <a:t>PowerPoint JavaScript API</a:t>
            </a:r>
          </a:p>
          <a:p>
            <a:pPr lvl="1"/>
            <a:r>
              <a:rPr lang="ja-jp" dirty="0">
                <a:ea typeface="Meiryo" panose="020B0604030504040204" pitchFamily="34" charset="-128"/>
                <a:cs typeface="Meiryo" panose="020B0604030504040204" pitchFamily="34" charset="-128"/>
              </a:rPr>
              <a:t>一般的な API</a:t>
            </a:r>
          </a:p>
          <a:p>
            <a:pPr marL="228600" lvl="1">
              <a:lnSpc>
                <a:spcPct val="110000"/>
              </a:lnSpc>
            </a:pPr>
            <a:r>
              <a:rPr lang="ja-jp" sz="3000" dirty="0">
                <a:ea typeface="Meiryo" panose="020B0604030504040204" pitchFamily="34" charset="-128"/>
                <a:cs typeface="Meiryo" panose="020B0604030504040204" pitchFamily="34" charset="-128"/>
              </a:rPr>
              <a:t>PowerPoint アドイン</a:t>
            </a:r>
          </a:p>
          <a:p>
            <a:pPr marL="228600" lvl="1">
              <a:lnSpc>
                <a:spcPct val="110000"/>
              </a:lnSpc>
            </a:pPr>
            <a:r>
              <a:rPr lang="ja-jp" sz="3000" dirty="0">
                <a:ea typeface="Meiryo" panose="020B0604030504040204" pitchFamily="34" charset="-128"/>
                <a:cs typeface="Meiryo" panose="020B0604030504040204" pitchFamily="34" charset="-128"/>
              </a:rPr>
              <a:t>PowerPoint アドインのシナリオ</a:t>
            </a:r>
          </a:p>
          <a:p>
            <a:pPr marL="228600" lvl="1">
              <a:lnSpc>
                <a:spcPct val="110000"/>
              </a:lnSpc>
            </a:pPr>
            <a:r>
              <a:rPr lang="ja-jp" sz="3000" dirty="0">
                <a:ea typeface="Meiryo" panose="020B0604030504040204" pitchFamily="34" charset="-128"/>
                <a:cs typeface="Meiryo" panose="020B0604030504040204" pitchFamily="34" charset="-128"/>
              </a:rPr>
              <a:t>ActiveViewChanged イベント</a:t>
            </a:r>
          </a:p>
          <a:p>
            <a:pPr marL="228600" lvl="1">
              <a:lnSpc>
                <a:spcPct val="110000"/>
              </a:lnSpc>
            </a:pPr>
            <a:r>
              <a:rPr lang="ja-jp" sz="3000" dirty="0">
                <a:ea typeface="Meiryo" panose="020B0604030504040204" pitchFamily="34" charset="-128"/>
                <a:cs typeface="Meiryo" panose="020B0604030504040204" pitchFamily="34" charset="-128"/>
              </a:rPr>
              <a:t>ナビゲーション</a:t>
            </a:r>
          </a:p>
          <a:p>
            <a:pPr marL="228600" lvl="1">
              <a:lnSpc>
                <a:spcPct val="110000"/>
              </a:lnSpc>
            </a:pPr>
            <a:r>
              <a:rPr lang="ja-jp" sz="3000" dirty="0">
                <a:ea typeface="Meiryo" panose="020B0604030504040204" pitchFamily="34" charset="-128"/>
                <a:cs typeface="Meiryo" panose="020B0604030504040204" pitchFamily="34" charset="-128"/>
              </a:rPr>
              <a:t>URL の入手</a:t>
            </a:r>
          </a:p>
          <a:p>
            <a:pPr marL="228600" lvl="1">
              <a:lnSpc>
                <a:spcPct val="110000"/>
              </a:lnSpc>
            </a:pPr>
            <a:r>
              <a:rPr lang="ja-jp" sz="3000" dirty="0">
                <a:ea typeface="Meiryo" panose="020B0604030504040204" pitchFamily="34" charset="-128"/>
                <a:cs typeface="Meiryo" panose="020B0604030504040204" pitchFamily="34" charset="-128"/>
              </a:rPr>
              <a:t>プレゼンテーションの作成</a:t>
            </a:r>
            <a:endParaRPr lang="en-US"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389002397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ja-jp" b="1" dirty="0">
                <a:latin typeface="+mn-lt"/>
                <a:ea typeface="Meiryo" panose="020B0604030504040204" pitchFamily="34" charset="-128"/>
                <a:cs typeface="Meiryo" panose="020B0604030504040204" pitchFamily="34" charset="-128"/>
              </a:rPr>
              <a:t>カスタム関数</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p:txBody>
          <a:bodyPr/>
          <a:lstStyle/>
          <a:p>
            <a:pPr marL="0" indent="0">
              <a:buNone/>
            </a:pPr>
            <a:r>
              <a:rPr lang="ja-jp" dirty="0">
                <a:ea typeface="Meiryo" panose="020B0604030504040204" pitchFamily="34" charset="-128"/>
                <a:cs typeface="Meiryo" panose="020B0604030504040204" pitchFamily="34" charset="-128"/>
              </a:rPr>
              <a:t>カスタム関数は、作業ウィンドウなどの他のアドイン操作とは別のランタイムで実行されるため、いくつかの独自の機能と制限があります。</a:t>
            </a:r>
          </a:p>
          <a:p>
            <a:pPr marL="0" indent="0">
              <a:buNone/>
            </a:pPr>
            <a:r>
              <a:rPr lang="ja-jp" dirty="0">
                <a:ea typeface="Meiryo" panose="020B0604030504040204" pitchFamily="34" charset="-128"/>
                <a:cs typeface="Meiryo" panose="020B0604030504040204" pitchFamily="34" charset="-128"/>
              </a:rPr>
              <a:t>Excel 内のユーザーは、SUM () などの Excel のネイティブ関数と同じようにカスタム関数にアクセスできます。</a:t>
            </a:r>
            <a:endParaRPr lang="en-US" dirty="0">
              <a:ea typeface="Meiryo" panose="020B0604030504040204" pitchFamily="34" charset="-128"/>
              <a:cs typeface="Meiryo" panose="020B0604030504040204" pitchFamily="34" charset="-128"/>
            </a:endParaRPr>
          </a:p>
          <a:p>
            <a:r>
              <a:rPr lang="ja-jp" dirty="0">
                <a:ea typeface="Meiryo" panose="020B0604030504040204" pitchFamily="34" charset="-128"/>
                <a:cs typeface="Meiryo" panose="020B0604030504040204" pitchFamily="34" charset="-128"/>
              </a:rPr>
              <a:t>次のようなカスタム関数を作成できます。</a:t>
            </a:r>
          </a:p>
          <a:p>
            <a:pPr lvl="1"/>
            <a:r>
              <a:rPr lang="ja-jp" dirty="0">
                <a:ea typeface="Meiryo" panose="020B0604030504040204" pitchFamily="34" charset="-128"/>
                <a:cs typeface="Meiryo" panose="020B0604030504040204" pitchFamily="34" charset="-128"/>
              </a:rPr>
              <a:t>簡単なタスク計算を実行する</a:t>
            </a:r>
          </a:p>
          <a:p>
            <a:pPr lvl="1"/>
            <a:r>
              <a:rPr lang="ja-jp" dirty="0">
                <a:ea typeface="Meiryo" panose="020B0604030504040204" pitchFamily="34" charset="-128"/>
                <a:cs typeface="Meiryo" panose="020B0604030504040204" pitchFamily="34" charset="-128"/>
              </a:rPr>
              <a:t>Web からワークシートへのリアルタイムのデータ ストリーミングなど、より複雑なタスク</a:t>
            </a:r>
          </a:p>
        </p:txBody>
      </p:sp>
    </p:spTree>
    <p:extLst>
      <p:ext uri="{BB962C8B-B14F-4D97-AF65-F5344CB8AC3E}">
        <p14:creationId xmlns:p14="http://schemas.microsoft.com/office/powerpoint/2010/main" val="13203914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ja-jp" b="1" dirty="0">
                <a:latin typeface="Meiryo" panose="020B0604030504040204" pitchFamily="34" charset="-128"/>
                <a:ea typeface="Meiryo" panose="020B0604030504040204" pitchFamily="34" charset="-128"/>
                <a:cs typeface="Meiryo" panose="020B0604030504040204" pitchFamily="34" charset="-128"/>
              </a:rPr>
              <a:t>デモ</a:t>
            </a:r>
          </a:p>
        </p:txBody>
      </p:sp>
      <p:sp>
        <p:nvSpPr>
          <p:cNvPr id="3" name="Rectangle 2">
            <a:extLst>
              <a:ext uri="{FF2B5EF4-FFF2-40B4-BE49-F238E27FC236}">
                <a16:creationId xmlns:a16="http://schemas.microsoft.com/office/drawing/2014/main" id="{BEC37AB2-ABE2-4253-8225-E7BF1EDB068C}"/>
              </a:ext>
            </a:extLst>
          </p:cNvPr>
          <p:cNvSpPr/>
          <p:nvPr/>
        </p:nvSpPr>
        <p:spPr>
          <a:xfrm>
            <a:off x="4969869" y="3165803"/>
            <a:ext cx="6900466" cy="523220"/>
          </a:xfrm>
          <a:prstGeom prst="rect">
            <a:avLst/>
          </a:prstGeom>
        </p:spPr>
        <p:txBody>
          <a:bodyPr wrap="square">
            <a:spAutoFit/>
          </a:bodyPr>
          <a:lstStyle/>
          <a:p>
            <a:pPr defTabSz="932742">
              <a:spcBef>
                <a:spcPct val="20000"/>
              </a:spcBef>
              <a:buSzPct val="90000"/>
            </a:pPr>
            <a:r>
              <a:rPr lang="ja-jp" sz="2800" dirty="0">
                <a:gradFill>
                  <a:gsLst>
                    <a:gs pos="1250">
                      <a:schemeClr val="tx1"/>
                    </a:gs>
                    <a:gs pos="100000">
                      <a:schemeClr val="tx1"/>
                    </a:gs>
                  </a:gsLst>
                  <a:lin ang="5400000" scaled="0"/>
                </a:gradFill>
                <a:cs typeface="Segoe UI Semilight" panose="020B0402040204020203" pitchFamily="34" charset="0"/>
              </a:rPr>
              <a:t>Office JavaScript </a:t>
            </a:r>
            <a:r>
              <a:rPr lang="ja-jp" sz="28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API について</a:t>
            </a:r>
          </a:p>
        </p:txBody>
      </p:sp>
    </p:spTree>
    <p:extLst>
      <p:ext uri="{BB962C8B-B14F-4D97-AF65-F5344CB8AC3E}">
        <p14:creationId xmlns:p14="http://schemas.microsoft.com/office/powerpoint/2010/main" val="13275509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4200" y="3906878"/>
            <a:ext cx="9144000" cy="553998"/>
          </a:xfrm>
        </p:spPr>
        <p:txBody>
          <a:bodyPr/>
          <a:lstStyle/>
          <a:p>
            <a:r>
              <a:rPr lang="ja-jp" dirty="0"/>
              <a:t>Office </a:t>
            </a:r>
            <a:r>
              <a:rPr lang="ja-jp" b="1" dirty="0">
                <a:latin typeface="Meiryo" panose="020B0604030504040204" pitchFamily="34" charset="-128"/>
                <a:ea typeface="Meiryo" panose="020B0604030504040204" pitchFamily="34" charset="-128"/>
                <a:cs typeface="Meiryo" panose="020B0604030504040204" pitchFamily="34" charset="-128"/>
              </a:rPr>
              <a:t>アドイン</a:t>
            </a:r>
          </a:p>
        </p:txBody>
      </p:sp>
    </p:spTree>
    <p:extLst>
      <p:ext uri="{BB962C8B-B14F-4D97-AF65-F5344CB8AC3E}">
        <p14:creationId xmlns:p14="http://schemas.microsoft.com/office/powerpoint/2010/main" val="266151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p:txBody>
          <a:bodyPr/>
          <a:lstStyle/>
          <a:p>
            <a:r>
              <a:rPr lang="ja-jp" b="1" dirty="0">
                <a:latin typeface="Meiryo" panose="020B0604030504040204" pitchFamily="34" charset="-128"/>
                <a:ea typeface="Meiryo" panose="020B0604030504040204" pitchFamily="34" charset="-128"/>
                <a:cs typeface="Meiryo" panose="020B0604030504040204" pitchFamily="34" charset="-128"/>
              </a:rPr>
              <a:t>アドインのカスタマイズ</a:t>
            </a:r>
          </a:p>
        </p:txBody>
      </p:sp>
    </p:spTree>
    <p:extLst>
      <p:ext uri="{BB962C8B-B14F-4D97-AF65-F5344CB8AC3E}">
        <p14:creationId xmlns:p14="http://schemas.microsoft.com/office/powerpoint/2010/main" val="309596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5A5030-B163-4043-9BEC-A912F8D8C490}"/>
              </a:ext>
            </a:extLst>
          </p:cNvPr>
          <p:cNvSpPr>
            <a:spLocks noGrp="1"/>
          </p:cNvSpPr>
          <p:nvPr>
            <p:ph type="title"/>
          </p:nvPr>
        </p:nvSpPr>
        <p:spPr>
          <a:xfrm>
            <a:off x="586390" y="241300"/>
            <a:ext cx="10515600" cy="553998"/>
          </a:xfrm>
        </p:spPr>
        <p:txBody>
          <a:bodyPr/>
          <a:lstStyle/>
          <a:p>
            <a:r>
              <a:rPr lang="ja-jp" b="1" dirty="0">
                <a:ea typeface="Meiryo" panose="020B0604030504040204" pitchFamily="34" charset="-128"/>
                <a:cs typeface="Meiryo" panose="020B0604030504040204" pitchFamily="34" charset="-128"/>
              </a:rPr>
              <a:t>Office アドインのカスタマイズの概要</a:t>
            </a:r>
          </a:p>
        </p:txBody>
      </p:sp>
      <p:sp>
        <p:nvSpPr>
          <p:cNvPr id="5" name="Text Placeholder 4">
            <a:extLst>
              <a:ext uri="{FF2B5EF4-FFF2-40B4-BE49-F238E27FC236}">
                <a16:creationId xmlns:a16="http://schemas.microsoft.com/office/drawing/2014/main" id="{6DD03C5D-126E-44B5-9C9C-150639DA56BD}"/>
              </a:ext>
            </a:extLst>
          </p:cNvPr>
          <p:cNvSpPr>
            <a:spLocks noGrp="1"/>
          </p:cNvSpPr>
          <p:nvPr>
            <p:ph type="body" sz="quarter" idx="10"/>
          </p:nvPr>
        </p:nvSpPr>
        <p:spPr>
          <a:xfrm>
            <a:off x="586390" y="1434370"/>
            <a:ext cx="11018520" cy="3311676"/>
          </a:xfrm>
        </p:spPr>
        <p:txBody>
          <a:bodyPr>
            <a:normAutofit fontScale="70000" lnSpcReduction="20000"/>
          </a:bodyPr>
          <a:lstStyle/>
          <a:p>
            <a:pPr>
              <a:lnSpc>
                <a:spcPct val="120000"/>
              </a:lnSpc>
            </a:pPr>
            <a:r>
              <a:rPr lang="ja-jp" sz="3300" dirty="0">
                <a:ea typeface="Meiryo" panose="020B0604030504040204" pitchFamily="34" charset="-128"/>
                <a:cs typeface="Meiryo" panose="020B0604030504040204" pitchFamily="34" charset="-128"/>
              </a:rPr>
              <a:t>Office アドインは、ユーザーが Office クライアント内でアクセスできるコンテキスト機能を</a:t>
            </a:r>
            <a:r>
              <a:rPr lang="ja-jp" sz="3600" dirty="0">
                <a:ea typeface="Meiryo" panose="020B0604030504040204" pitchFamily="34" charset="-128"/>
                <a:cs typeface="Meiryo" panose="020B0604030504040204" pitchFamily="34" charset="-128"/>
              </a:rPr>
              <a:t>提供</a:t>
            </a:r>
            <a:r>
              <a:rPr lang="ja-jp" sz="3300" dirty="0">
                <a:ea typeface="Meiryo" panose="020B0604030504040204" pitchFamily="34" charset="-128"/>
                <a:cs typeface="Meiryo" panose="020B0604030504040204" pitchFamily="34" charset="-128"/>
              </a:rPr>
              <a:t>することにより、Office エクスペリエンスを拡張します。</a:t>
            </a:r>
          </a:p>
          <a:p>
            <a:pPr marL="228600" indent="-228600">
              <a:lnSpc>
                <a:spcPct val="120000"/>
              </a:lnSpc>
              <a:buFont typeface="Wingdings" panose="05000000000000000000" pitchFamily="2" charset="2"/>
              <a:buChar char=""/>
            </a:pPr>
            <a:r>
              <a:rPr lang="ja-jp" sz="3600" dirty="0">
                <a:ea typeface="Meiryo" panose="020B0604030504040204" pitchFamily="34" charset="-128"/>
                <a:cs typeface="Meiryo" panose="020B0604030504040204" pitchFamily="34" charset="-128"/>
              </a:rPr>
              <a:t>開発者は、次の設計要素を考慮します。</a:t>
            </a:r>
          </a:p>
          <a:p>
            <a:pPr marL="457200" lvl="1" indent="-228600">
              <a:lnSpc>
                <a:spcPct val="120000"/>
              </a:lnSpc>
              <a:buFont typeface="Wingdings" panose="05000000000000000000" pitchFamily="2" charset="2"/>
              <a:buChar char=""/>
            </a:pPr>
            <a:r>
              <a:rPr lang="ja-jp" sz="2600" dirty="0">
                <a:ea typeface="Meiryo" panose="020B0604030504040204" pitchFamily="34" charset="-128"/>
                <a:cs typeface="Meiryo" panose="020B0604030504040204" pitchFamily="34" charset="-128"/>
              </a:rPr>
              <a:t>Office 用に明示的に設計する</a:t>
            </a:r>
          </a:p>
          <a:p>
            <a:pPr marL="457200" lvl="1" indent="-228600">
              <a:lnSpc>
                <a:spcPct val="120000"/>
              </a:lnSpc>
              <a:buFont typeface="Wingdings" panose="05000000000000000000" pitchFamily="2" charset="2"/>
              <a:buChar char=""/>
            </a:pPr>
            <a:r>
              <a:rPr lang="ja-jp" sz="2600" dirty="0">
                <a:ea typeface="Meiryo" panose="020B0604030504040204" pitchFamily="34" charset="-128"/>
                <a:cs typeface="Meiryo" panose="020B0604030504040204" pitchFamily="34" charset="-128"/>
              </a:rPr>
              <a:t>いくつかの重要なタスクに焦点を当て、効率的に実行する</a:t>
            </a:r>
          </a:p>
          <a:p>
            <a:pPr marL="457200" lvl="1" indent="-228600">
              <a:lnSpc>
                <a:spcPct val="120000"/>
              </a:lnSpc>
              <a:buFont typeface="Wingdings" panose="05000000000000000000" pitchFamily="2" charset="2"/>
              <a:buChar char=""/>
            </a:pPr>
            <a:r>
              <a:rPr lang="ja-jp" sz="2600" dirty="0">
                <a:ea typeface="Meiryo" panose="020B0604030504040204" pitchFamily="34" charset="-128"/>
                <a:cs typeface="Meiryo" panose="020B0604030504040204" pitchFamily="34" charset="-128"/>
              </a:rPr>
              <a:t>クロムよりコンテンツを優先する</a:t>
            </a:r>
          </a:p>
          <a:p>
            <a:pPr marL="457200" lvl="1" indent="-228600">
              <a:lnSpc>
                <a:spcPct val="120000"/>
              </a:lnSpc>
              <a:buFont typeface="Wingdings" panose="05000000000000000000" pitchFamily="2" charset="2"/>
              <a:buChar char=""/>
            </a:pPr>
            <a:r>
              <a:rPr lang="ja-jp" sz="2600" dirty="0">
                <a:ea typeface="Meiryo" panose="020B0604030504040204" pitchFamily="34" charset="-128"/>
                <a:cs typeface="Meiryo" panose="020B0604030504040204" pitchFamily="34" charset="-128"/>
              </a:rPr>
              <a:t>楽しいものを作成し、ユーザーを管理し続ける</a:t>
            </a:r>
          </a:p>
          <a:p>
            <a:pPr marL="457200" lvl="1" indent="-228600">
              <a:lnSpc>
                <a:spcPct val="120000"/>
              </a:lnSpc>
              <a:buFont typeface="Wingdings" panose="05000000000000000000" pitchFamily="2" charset="2"/>
              <a:buChar char=""/>
            </a:pPr>
            <a:r>
              <a:rPr lang="ja-jp" sz="2600" dirty="0">
                <a:ea typeface="Meiryo" panose="020B0604030504040204" pitchFamily="34" charset="-128"/>
                <a:cs typeface="Meiryo" panose="020B0604030504040204" pitchFamily="34" charset="-128"/>
              </a:rPr>
              <a:t>すべてのプラットフォームと入力方式の設計</a:t>
            </a:r>
          </a:p>
        </p:txBody>
      </p:sp>
    </p:spTree>
    <p:extLst>
      <p:ext uri="{BB962C8B-B14F-4D97-AF65-F5344CB8AC3E}">
        <p14:creationId xmlns:p14="http://schemas.microsoft.com/office/powerpoint/2010/main" val="6228085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2" y="457200"/>
            <a:ext cx="11310969" cy="553998"/>
          </a:xfrm>
        </p:spPr>
        <p:txBody>
          <a:bodyPr>
            <a:normAutofit/>
          </a:bodyPr>
          <a:lstStyle/>
          <a:p>
            <a:r>
              <a:rPr lang="ja-jp" b="1" spc="0" dirty="0">
                <a:latin typeface="+mn-lt"/>
                <a:ea typeface="Meiryo" panose="020B0604030504040204" pitchFamily="34" charset="-128"/>
                <a:cs typeface="Meiryo" panose="020B0604030504040204" pitchFamily="34" charset="-128"/>
              </a:rPr>
              <a:t>アドインの状態と設定の保持</a:t>
            </a:r>
          </a:p>
        </p:txBody>
      </p:sp>
      <p:sp>
        <p:nvSpPr>
          <p:cNvPr id="6" name="Text Placeholder 2">
            <a:extLst>
              <a:ext uri="{FF2B5EF4-FFF2-40B4-BE49-F238E27FC236}">
                <a16:creationId xmlns:a16="http://schemas.microsoft.com/office/drawing/2014/main" id="{9F0511F5-7A5A-476F-BA0D-D10B74B43445}"/>
              </a:ext>
            </a:extLst>
          </p:cNvPr>
          <p:cNvSpPr>
            <a:spLocks noGrp="1"/>
          </p:cNvSpPr>
          <p:nvPr>
            <p:ph type="body" sz="quarter" idx="10"/>
          </p:nvPr>
        </p:nvSpPr>
        <p:spPr/>
        <p:txBody>
          <a:bodyPr/>
          <a:lstStyle/>
          <a:p>
            <a:r>
              <a:rPr lang="ja-jp" dirty="0">
                <a:ea typeface="Meiryo" panose="020B0604030504040204" pitchFamily="34" charset="-128"/>
                <a:cs typeface="Meiryo" panose="020B0604030504040204" pitchFamily="34" charset="-128"/>
              </a:rPr>
              <a:t>Office アドイン プラットフォームには、アドインが状態と設定を保持するためのいくつかの方法が用意されています。オプションは、サポート予定の Office アプリケーションと、開発予定のアドインのタイプによって異なります。</a:t>
            </a:r>
          </a:p>
          <a:p>
            <a:r>
              <a:rPr lang="ja-jp" dirty="0">
                <a:ea typeface="Meiryo" panose="020B0604030504040204" pitchFamily="34" charset="-128"/>
                <a:cs typeface="Meiryo" panose="020B0604030504040204" pitchFamily="34" charset="-128"/>
              </a:rPr>
              <a:t>状態と設定を保持するオプション。</a:t>
            </a:r>
          </a:p>
        </p:txBody>
      </p:sp>
    </p:spTree>
    <p:extLst>
      <p:ext uri="{BB962C8B-B14F-4D97-AF65-F5344CB8AC3E}">
        <p14:creationId xmlns:p14="http://schemas.microsoft.com/office/powerpoint/2010/main" val="14163306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AF65D-997A-4F56-85BC-DF7243FCA49A}"/>
              </a:ext>
            </a:extLst>
          </p:cNvPr>
          <p:cNvSpPr>
            <a:spLocks noGrp="1"/>
          </p:cNvSpPr>
          <p:nvPr>
            <p:ph type="title"/>
          </p:nvPr>
        </p:nvSpPr>
        <p:spPr/>
        <p:txBody>
          <a:bodyPr/>
          <a:lstStyle/>
          <a:p>
            <a:r>
              <a:rPr lang="ja-jp" b="1" dirty="0">
                <a:ea typeface="Meiryo" panose="020B0604030504040204" pitchFamily="34" charset="-128"/>
                <a:cs typeface="Meiryo" panose="020B0604030504040204" pitchFamily="34" charset="-128"/>
              </a:rPr>
              <a:t>Office アドインの Office UI Fabric</a:t>
            </a:r>
          </a:p>
        </p:txBody>
      </p:sp>
      <p:sp>
        <p:nvSpPr>
          <p:cNvPr id="3" name="Text Placeholder 2">
            <a:extLst>
              <a:ext uri="{FF2B5EF4-FFF2-40B4-BE49-F238E27FC236}">
                <a16:creationId xmlns:a16="http://schemas.microsoft.com/office/drawing/2014/main" id="{319096C8-BB9D-4D25-BD54-355C862D2046}"/>
              </a:ext>
            </a:extLst>
          </p:cNvPr>
          <p:cNvSpPr>
            <a:spLocks noGrp="1"/>
          </p:cNvSpPr>
          <p:nvPr>
            <p:ph type="body" sz="quarter" idx="10"/>
          </p:nvPr>
        </p:nvSpPr>
        <p:spPr>
          <a:xfrm>
            <a:off x="584200" y="1435497"/>
            <a:ext cx="10831052" cy="5238258"/>
          </a:xfrm>
        </p:spPr>
        <p:txBody>
          <a:bodyPr>
            <a:normAutofit fontScale="62500" lnSpcReduction="20000"/>
          </a:bodyPr>
          <a:lstStyle/>
          <a:p>
            <a:pPr marL="0" indent="0">
              <a:buNone/>
            </a:pPr>
            <a:r>
              <a:rPr lang="ja-jp" sz="4000" dirty="0">
                <a:ea typeface="Meiryo" panose="020B0604030504040204" pitchFamily="34" charset="-128"/>
                <a:cs typeface="Meiryo" panose="020B0604030504040204" pitchFamily="34" charset="-128"/>
              </a:rPr>
              <a:t>アドインを構築する際には、考慮すべき UI 設計要素があります。</a:t>
            </a:r>
          </a:p>
          <a:p>
            <a:pPr>
              <a:lnSpc>
                <a:spcPct val="120000"/>
              </a:lnSpc>
            </a:pPr>
            <a:r>
              <a:rPr lang="ja-jp" sz="4000" dirty="0">
                <a:ea typeface="Meiryo" panose="020B0604030504040204" pitchFamily="34" charset="-128"/>
                <a:cs typeface="Meiryo" panose="020B0604030504040204" pitchFamily="34" charset="-128"/>
              </a:rPr>
              <a:t>Office UI Fabric には、主に次の 2 つの領域があります。</a:t>
            </a:r>
          </a:p>
          <a:p>
            <a:pPr lvl="1">
              <a:lnSpc>
                <a:spcPct val="120000"/>
              </a:lnSpc>
            </a:pPr>
            <a:r>
              <a:rPr lang="ja-jp" sz="2600" dirty="0">
                <a:ea typeface="Meiryo" panose="020B0604030504040204" pitchFamily="34" charset="-128"/>
                <a:cs typeface="Meiryo" panose="020B0604030504040204" pitchFamily="34" charset="-128"/>
              </a:rPr>
              <a:t>Fabric Core は、フォント、アイコン、色などの基本的な要素を提供します。</a:t>
            </a:r>
          </a:p>
          <a:p>
            <a:pPr lvl="1">
              <a:lnSpc>
                <a:spcPct val="120000"/>
              </a:lnSpc>
            </a:pPr>
            <a:r>
              <a:rPr lang="ja-jp" sz="2600" dirty="0">
                <a:ea typeface="Meiryo" panose="020B0604030504040204" pitchFamily="34" charset="-128"/>
                <a:cs typeface="Meiryo" panose="020B0604030504040204" pitchFamily="34" charset="-128"/>
              </a:rPr>
              <a:t>Fabric React コンポーネントは、Fabric Core 要素を含んでおり、入力、ナビゲーション、通知コンポーネントなどを追加します。</a:t>
            </a:r>
          </a:p>
          <a:p>
            <a:pPr marL="228600" lvl="1">
              <a:lnSpc>
                <a:spcPct val="120000"/>
              </a:lnSpc>
            </a:pPr>
            <a:r>
              <a:rPr lang="ja-jp" sz="4000" dirty="0">
                <a:ea typeface="Meiryo" panose="020B0604030504040204" pitchFamily="34" charset="-128"/>
                <a:cs typeface="Meiryo" panose="020B0604030504040204" pitchFamily="34" charset="-128"/>
              </a:rPr>
              <a:t>Fabric のコンポーネント:</a:t>
            </a:r>
          </a:p>
          <a:p>
            <a:pPr lvl="1">
              <a:lnSpc>
                <a:spcPct val="120000"/>
              </a:lnSpc>
            </a:pPr>
            <a:r>
              <a:rPr lang="ja-jp" sz="2600" dirty="0">
                <a:ea typeface="Meiryo" panose="020B0604030504040204" pitchFamily="34" charset="-128"/>
                <a:cs typeface="Meiryo" panose="020B0604030504040204" pitchFamily="34" charset="-128"/>
              </a:rPr>
              <a:t>階層</a:t>
            </a:r>
          </a:p>
          <a:p>
            <a:pPr lvl="1">
              <a:lnSpc>
                <a:spcPct val="120000"/>
              </a:lnSpc>
            </a:pPr>
            <a:r>
              <a:rPr lang="ja-jp" sz="2600" dirty="0">
                <a:ea typeface="Meiryo" panose="020B0604030504040204" pitchFamily="34" charset="-128"/>
                <a:cs typeface="Meiryo" panose="020B0604030504040204" pitchFamily="34" charset="-128"/>
              </a:rPr>
              <a:t>ボタン</a:t>
            </a:r>
          </a:p>
          <a:p>
            <a:pPr lvl="1">
              <a:lnSpc>
                <a:spcPct val="120000"/>
              </a:lnSpc>
            </a:pPr>
            <a:r>
              <a:rPr lang="ja-jp" sz="2600" dirty="0">
                <a:ea typeface="Meiryo" panose="020B0604030504040204" pitchFamily="34" charset="-128"/>
                <a:cs typeface="Meiryo" panose="020B0604030504040204" pitchFamily="34" charset="-128"/>
              </a:rPr>
              <a:t>チェックボックス</a:t>
            </a:r>
          </a:p>
          <a:p>
            <a:pPr lvl="1">
              <a:lnSpc>
                <a:spcPct val="120000"/>
              </a:lnSpc>
            </a:pPr>
            <a:r>
              <a:rPr lang="ja-jp" sz="2600" dirty="0">
                <a:ea typeface="Meiryo" panose="020B0604030504040204" pitchFamily="34" charset="-128"/>
                <a:cs typeface="Meiryo" panose="020B0604030504040204" pitchFamily="34" charset="-128"/>
              </a:rPr>
              <a:t>選択肢グループ</a:t>
            </a:r>
          </a:p>
          <a:p>
            <a:pPr lvl="1">
              <a:lnSpc>
                <a:spcPct val="120000"/>
              </a:lnSpc>
            </a:pPr>
            <a:r>
              <a:rPr lang="ja-jp" sz="2600" dirty="0">
                <a:ea typeface="Meiryo" panose="020B0604030504040204" pitchFamily="34" charset="-128"/>
                <a:cs typeface="Meiryo" panose="020B0604030504040204" pitchFamily="34" charset="-128"/>
              </a:rPr>
              <a:t>ドロップダウン</a:t>
            </a:r>
          </a:p>
          <a:p>
            <a:pPr lvl="1">
              <a:lnSpc>
                <a:spcPct val="120000"/>
              </a:lnSpc>
            </a:pPr>
            <a:r>
              <a:rPr lang="ja-jp" sz="2600" dirty="0">
                <a:ea typeface="Meiryo" panose="020B0604030504040204" pitchFamily="34" charset="-128"/>
                <a:cs typeface="Meiryo" panose="020B0604030504040204" pitchFamily="34" charset="-128"/>
              </a:rPr>
              <a:t>ラベル</a:t>
            </a:r>
          </a:p>
          <a:p>
            <a:pPr lvl="1">
              <a:lnSpc>
                <a:spcPct val="120000"/>
              </a:lnSpc>
            </a:pPr>
            <a:r>
              <a:rPr lang="ja-jp" sz="2600" dirty="0">
                <a:ea typeface="Meiryo" panose="020B0604030504040204" pitchFamily="34" charset="-128"/>
                <a:cs typeface="Meiryo" panose="020B0604030504040204" pitchFamily="34" charset="-128"/>
              </a:rPr>
              <a:t>リスト</a:t>
            </a:r>
          </a:p>
          <a:p>
            <a:pPr lvl="1">
              <a:lnSpc>
                <a:spcPct val="120000"/>
              </a:lnSpc>
            </a:pPr>
            <a:r>
              <a:rPr lang="ja-jp" sz="2600" dirty="0">
                <a:ea typeface="Meiryo" panose="020B0604030504040204" pitchFamily="34" charset="-128"/>
                <a:cs typeface="Meiryo" panose="020B0604030504040204" pitchFamily="34" charset="-128"/>
              </a:rPr>
              <a:t>ピボット</a:t>
            </a:r>
          </a:p>
          <a:p>
            <a:pPr lvl="1">
              <a:lnSpc>
                <a:spcPct val="120000"/>
              </a:lnSpc>
            </a:pPr>
            <a:r>
              <a:rPr lang="ja-jp" sz="2600" dirty="0">
                <a:ea typeface="Meiryo" panose="020B0604030504040204" pitchFamily="34" charset="-128"/>
                <a:cs typeface="Meiryo" panose="020B0604030504040204" pitchFamily="34" charset="-128"/>
              </a:rPr>
              <a:t>テキスト フィールド</a:t>
            </a:r>
          </a:p>
          <a:p>
            <a:pPr lvl="1">
              <a:lnSpc>
                <a:spcPct val="120000"/>
              </a:lnSpc>
            </a:pPr>
            <a:r>
              <a:rPr lang="ja-jp" sz="2600" dirty="0">
                <a:ea typeface="Meiryo" panose="020B0604030504040204" pitchFamily="34" charset="-128"/>
                <a:cs typeface="Meiryo" panose="020B0604030504040204" pitchFamily="34" charset="-128"/>
              </a:rPr>
              <a:t>切り替え</a:t>
            </a:r>
          </a:p>
          <a:p>
            <a:endParaRPr lang="en-US"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307696738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ja-jp" b="1" dirty="0">
                <a:ea typeface="Meiryo" panose="020B0604030504040204" pitchFamily="34" charset="-128"/>
                <a:cs typeface="Meiryo" panose="020B0604030504040204" pitchFamily="34" charset="-128"/>
              </a:rPr>
              <a:t>Office アドインの Microsoft Graph</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368650"/>
            <a:ext cx="5511800" cy="5305105"/>
          </a:xfrm>
        </p:spPr>
        <p:txBody>
          <a:bodyPr>
            <a:normAutofit/>
          </a:bodyPr>
          <a:lstStyle/>
          <a:p>
            <a:r>
              <a:rPr lang="ja-jp" sz="2500" dirty="0">
                <a:ea typeface="Meiryo" panose="020B0604030504040204" pitchFamily="34" charset="-128"/>
                <a:cs typeface="Meiryo" panose="020B0604030504040204" pitchFamily="34" charset="-128"/>
              </a:rPr>
              <a:t>オンライン サービス プロバイダー</a:t>
            </a:r>
            <a:br>
              <a:rPr lang="th-TH" altLang="ja-JP" sz="2500" dirty="0">
                <a:ea typeface="Meiryo" panose="020B0604030504040204" pitchFamily="34" charset="-128"/>
                <a:cs typeface="Meiryo" panose="020B0604030504040204" pitchFamily="34" charset="-128"/>
              </a:rPr>
            </a:br>
            <a:r>
              <a:rPr lang="ja-jp" sz="2500" dirty="0">
                <a:ea typeface="Meiryo" panose="020B0604030504040204" pitchFamily="34" charset="-128"/>
                <a:cs typeface="Meiryo" panose="020B0604030504040204" pitchFamily="34" charset="-128"/>
              </a:rPr>
              <a:t>からのデータを統合すると、アド</a:t>
            </a:r>
            <a:br>
              <a:rPr lang="th-TH" altLang="ja-JP" sz="2500" dirty="0">
                <a:ea typeface="Meiryo" panose="020B0604030504040204" pitchFamily="34" charset="-128"/>
                <a:cs typeface="Meiryo" panose="020B0604030504040204" pitchFamily="34" charset="-128"/>
              </a:rPr>
            </a:br>
            <a:r>
              <a:rPr lang="ja-jp" sz="2500" dirty="0">
                <a:ea typeface="Meiryo" panose="020B0604030504040204" pitchFamily="34" charset="-128"/>
                <a:cs typeface="Meiryo" panose="020B0604030504040204" pitchFamily="34" charset="-128"/>
              </a:rPr>
              <a:t>インの価値と採用が高まります。</a:t>
            </a:r>
          </a:p>
          <a:p>
            <a:r>
              <a:rPr lang="ja-jp" sz="2500" dirty="0">
                <a:ea typeface="Meiryo" panose="020B0604030504040204" pitchFamily="34" charset="-128"/>
                <a:cs typeface="Meiryo" panose="020B0604030504040204" pitchFamily="34" charset="-128"/>
              </a:rPr>
              <a:t>Microsoft Graph REST API は、アド</a:t>
            </a:r>
            <a:br>
              <a:rPr lang="th-TH" altLang="ja-JP" sz="2500" dirty="0">
                <a:ea typeface="Meiryo" panose="020B0604030504040204" pitchFamily="34" charset="-128"/>
                <a:cs typeface="Meiryo" panose="020B0604030504040204" pitchFamily="34" charset="-128"/>
              </a:rPr>
            </a:br>
            <a:r>
              <a:rPr lang="ja-jp" sz="2500" dirty="0">
                <a:ea typeface="Meiryo" panose="020B0604030504040204" pitchFamily="34" charset="-128"/>
                <a:cs typeface="Meiryo" panose="020B0604030504040204" pitchFamily="34" charset="-128"/>
              </a:rPr>
              <a:t>インが次のようなサービスのユーザーのデータにアクセスする方法</a:t>
            </a:r>
            <a:br>
              <a:rPr lang="th-TH" altLang="ja-JP" sz="2500" dirty="0">
                <a:ea typeface="Meiryo" panose="020B0604030504040204" pitchFamily="34" charset="-128"/>
                <a:cs typeface="Meiryo" panose="020B0604030504040204" pitchFamily="34" charset="-128"/>
              </a:rPr>
            </a:br>
            <a:r>
              <a:rPr lang="ja-jp" sz="2500" dirty="0">
                <a:ea typeface="Meiryo" panose="020B0604030504040204" pitchFamily="34" charset="-128"/>
                <a:cs typeface="Meiryo" panose="020B0604030504040204" pitchFamily="34" charset="-128"/>
              </a:rPr>
              <a:t>を提供します。</a:t>
            </a:r>
          </a:p>
          <a:p>
            <a:pPr lvl="1"/>
            <a:r>
              <a:rPr lang="ja-jp" dirty="0">
                <a:ea typeface="Meiryo" panose="020B0604030504040204" pitchFamily="34" charset="-128"/>
                <a:cs typeface="Meiryo" panose="020B0604030504040204" pitchFamily="34" charset="-128"/>
              </a:rPr>
              <a:t>Azure Active Directory</a:t>
            </a:r>
          </a:p>
          <a:p>
            <a:pPr lvl="1"/>
            <a:r>
              <a:rPr lang="ja-jp" dirty="0">
                <a:ea typeface="Meiryo" panose="020B0604030504040204" pitchFamily="34" charset="-128"/>
                <a:cs typeface="Meiryo" panose="020B0604030504040204" pitchFamily="34" charset="-128"/>
              </a:rPr>
              <a:t>Office 365 サービス</a:t>
            </a:r>
          </a:p>
          <a:p>
            <a:pPr lvl="1"/>
            <a:r>
              <a:rPr lang="ja-jp" dirty="0">
                <a:ea typeface="Meiryo" panose="020B0604030504040204" pitchFamily="34" charset="-128"/>
                <a:cs typeface="Meiryo" panose="020B0604030504040204" pitchFamily="34" charset="-128"/>
              </a:rPr>
              <a:t>Enterprise Mobility および Security サー</a:t>
            </a:r>
            <a:br>
              <a:rPr lang="en-US" altLang="ja-JP" dirty="0">
                <a:ea typeface="Meiryo" panose="020B0604030504040204" pitchFamily="34" charset="-128"/>
                <a:cs typeface="Meiryo" panose="020B0604030504040204" pitchFamily="34" charset="-128"/>
              </a:rPr>
            </a:br>
            <a:r>
              <a:rPr lang="ja-jp" dirty="0">
                <a:ea typeface="Meiryo" panose="020B0604030504040204" pitchFamily="34" charset="-128"/>
                <a:cs typeface="Meiryo" panose="020B0604030504040204" pitchFamily="34" charset="-128"/>
              </a:rPr>
              <a:t>ビス</a:t>
            </a:r>
          </a:p>
          <a:p>
            <a:pPr lvl="1"/>
            <a:r>
              <a:rPr lang="ja-jp" dirty="0">
                <a:ea typeface="Meiryo" panose="020B0604030504040204" pitchFamily="34" charset="-128"/>
                <a:cs typeface="Meiryo" panose="020B0604030504040204" pitchFamily="34" charset="-128"/>
              </a:rPr>
              <a:t>Windows 10 サービス</a:t>
            </a:r>
          </a:p>
          <a:p>
            <a:pPr lvl="1"/>
            <a:r>
              <a:rPr lang="ja-jp" dirty="0">
                <a:ea typeface="Meiryo" panose="020B0604030504040204" pitchFamily="34" charset="-128"/>
                <a:cs typeface="Meiryo" panose="020B0604030504040204" pitchFamily="34" charset="-128"/>
              </a:rPr>
              <a:t>Dynamics 365</a:t>
            </a:r>
          </a:p>
          <a:p>
            <a:pPr lvl="1"/>
            <a:endParaRPr lang="en-US" dirty="0">
              <a:ea typeface="Meiryo" panose="020B0604030504040204" pitchFamily="34" charset="-128"/>
              <a:cs typeface="Meiryo" panose="020B0604030504040204" pitchFamily="34" charset="-128"/>
            </a:endParaRPr>
          </a:p>
        </p:txBody>
      </p:sp>
      <p:pic>
        <p:nvPicPr>
          <p:cNvPr id="6" name="Picture 5">
            <a:extLst>
              <a:ext uri="{FF2B5EF4-FFF2-40B4-BE49-F238E27FC236}">
                <a16:creationId xmlns:a16="http://schemas.microsoft.com/office/drawing/2014/main" id="{B29E93C0-5D0D-46F7-80EB-0E161FE981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9654" y="2033337"/>
            <a:ext cx="5472251" cy="3505199"/>
          </a:xfrm>
          <a:prstGeom prst="rect">
            <a:avLst/>
          </a:prstGeom>
        </p:spPr>
      </p:pic>
    </p:spTree>
    <p:extLst>
      <p:ext uri="{BB962C8B-B14F-4D97-AF65-F5344CB8AC3E}">
        <p14:creationId xmlns:p14="http://schemas.microsoft.com/office/powerpoint/2010/main" val="21238933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ja-jp" b="1" spc="0" dirty="0">
                <a:latin typeface="Meiryo" panose="020B0604030504040204" pitchFamily="34" charset="-128"/>
                <a:ea typeface="Meiryo" panose="020B0604030504040204" pitchFamily="34" charset="-128"/>
                <a:cs typeface="Meiryo" panose="020B0604030504040204" pitchFamily="34" charset="-128"/>
              </a:rPr>
              <a:t>デモ</a:t>
            </a:r>
          </a:p>
        </p:txBody>
      </p:sp>
      <p:sp>
        <p:nvSpPr>
          <p:cNvPr id="3" name="Rectangle 2">
            <a:extLst>
              <a:ext uri="{FF2B5EF4-FFF2-40B4-BE49-F238E27FC236}">
                <a16:creationId xmlns:a16="http://schemas.microsoft.com/office/drawing/2014/main" id="{BEC37AB2-ABE2-4253-8225-E7BF1EDB068C}"/>
              </a:ext>
            </a:extLst>
          </p:cNvPr>
          <p:cNvSpPr/>
          <p:nvPr/>
        </p:nvSpPr>
        <p:spPr>
          <a:xfrm>
            <a:off x="4703271" y="3171827"/>
            <a:ext cx="6900466" cy="523220"/>
          </a:xfrm>
          <a:prstGeom prst="rect">
            <a:avLst/>
          </a:prstGeom>
        </p:spPr>
        <p:txBody>
          <a:bodyPr wrap="square" anchor="t">
            <a:spAutoFit/>
          </a:bodyPr>
          <a:lstStyle/>
          <a:p>
            <a:pPr defTabSz="932742">
              <a:spcBef>
                <a:spcPct val="20000"/>
              </a:spcBef>
              <a:buSzPct val="90000"/>
            </a:pPr>
            <a:r>
              <a:rPr lang="ja-jp" sz="2800" dirty="0">
                <a:gradFill>
                  <a:gsLst>
                    <a:gs pos="1250">
                      <a:schemeClr val="tx1"/>
                    </a:gs>
                    <a:gs pos="100000">
                      <a:schemeClr val="tx1"/>
                    </a:gs>
                  </a:gsLst>
                  <a:lin ang="5400000" scaled="0"/>
                </a:gradFill>
                <a:latin typeface="Meiryo" panose="020B0604030504040204" pitchFamily="34" charset="-128"/>
                <a:ea typeface="Meiryo" panose="020B0604030504040204" pitchFamily="34" charset="-128"/>
                <a:cs typeface="Meiryo" panose="020B0604030504040204" pitchFamily="34" charset="-128"/>
              </a:rPr>
              <a:t>アドインのカスタマイズについて</a:t>
            </a:r>
          </a:p>
        </p:txBody>
      </p:sp>
    </p:spTree>
    <p:extLst>
      <p:ext uri="{BB962C8B-B14F-4D97-AF65-F5344CB8AC3E}">
        <p14:creationId xmlns:p14="http://schemas.microsoft.com/office/powerpoint/2010/main" val="18904275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622300" y="3721180"/>
            <a:ext cx="9144000" cy="1107996"/>
          </a:xfrm>
        </p:spPr>
        <p:txBody>
          <a:bodyPr/>
          <a:lstStyle/>
          <a:p>
            <a:r>
              <a:rPr lang="ja-jp" dirty="0"/>
              <a:t>Office </a:t>
            </a:r>
            <a:r>
              <a:rPr lang="ja-jp" b="1" dirty="0">
                <a:latin typeface="Meiryo" panose="020B0604030504040204" pitchFamily="34" charset="-128"/>
                <a:ea typeface="Meiryo" panose="020B0604030504040204" pitchFamily="34" charset="-128"/>
                <a:cs typeface="Meiryo" panose="020B0604030504040204" pitchFamily="34" charset="-128"/>
              </a:rPr>
              <a:t>アドインのテスト、デバッグ、およびデプロイメントのオプション</a:t>
            </a:r>
          </a:p>
        </p:txBody>
      </p:sp>
    </p:spTree>
    <p:extLst>
      <p:ext uri="{BB962C8B-B14F-4D97-AF65-F5344CB8AC3E}">
        <p14:creationId xmlns:p14="http://schemas.microsoft.com/office/powerpoint/2010/main" val="50983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ja-jp" b="1" dirty="0">
                <a:ea typeface="Meiryo" panose="020B0604030504040204" pitchFamily="34" charset="-128"/>
                <a:cs typeface="Meiryo" panose="020B0604030504040204" pitchFamily="34" charset="-128"/>
              </a:rPr>
              <a:t>Office アドインのデプロイメント オプション</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565195"/>
            <a:ext cx="11018520" cy="5108559"/>
          </a:xfrm>
        </p:spPr>
        <p:txBody>
          <a:bodyPr/>
          <a:lstStyle/>
          <a:p>
            <a:pPr marL="0" lvl="1" indent="0">
              <a:buNone/>
            </a:pPr>
            <a:r>
              <a:rPr lang="ja-jp" sz="2800" dirty="0">
                <a:latin typeface="+mj-lt"/>
                <a:ea typeface="Meiryo" panose="020B0604030504040204" pitchFamily="34" charset="-128"/>
                <a:cs typeface="Meiryo" panose="020B0604030504040204" pitchFamily="34" charset="-128"/>
              </a:rPr>
              <a:t>考慮すべき要素:</a:t>
            </a:r>
          </a:p>
        </p:txBody>
      </p:sp>
      <p:graphicFrame>
        <p:nvGraphicFramePr>
          <p:cNvPr id="4" name="Table 3">
            <a:extLst>
              <a:ext uri="{FF2B5EF4-FFF2-40B4-BE49-F238E27FC236}">
                <a16:creationId xmlns:a16="http://schemas.microsoft.com/office/drawing/2014/main" id="{C42419FA-D989-0F4D-92B2-1E39C4919B35}"/>
              </a:ext>
            </a:extLst>
          </p:cNvPr>
          <p:cNvGraphicFramePr>
            <a:graphicFrameLocks noGrp="1"/>
          </p:cNvGraphicFramePr>
          <p:nvPr>
            <p:extLst>
              <p:ext uri="{D42A27DB-BD31-4B8C-83A1-F6EECF244321}">
                <p14:modId xmlns:p14="http://schemas.microsoft.com/office/powerpoint/2010/main" val="649365623"/>
              </p:ext>
            </p:extLst>
          </p:nvPr>
        </p:nvGraphicFramePr>
        <p:xfrm>
          <a:off x="735161" y="2158115"/>
          <a:ext cx="10454809" cy="3307668"/>
        </p:xfrm>
        <a:graphic>
          <a:graphicData uri="http://schemas.openxmlformats.org/drawingml/2006/table">
            <a:tbl>
              <a:tblPr firstRow="1" bandRow="1">
                <a:tableStyleId>{93296810-A885-4BE3-A3E7-6D5BEEA58F35}</a:tableStyleId>
              </a:tblPr>
              <a:tblGrid>
                <a:gridCol w="4296989">
                  <a:extLst>
                    <a:ext uri="{9D8B030D-6E8A-4147-A177-3AD203B41FA5}">
                      <a16:colId xmlns:a16="http://schemas.microsoft.com/office/drawing/2014/main" val="2640031141"/>
                    </a:ext>
                  </a:extLst>
                </a:gridCol>
                <a:gridCol w="6157820">
                  <a:extLst>
                    <a:ext uri="{9D8B030D-6E8A-4147-A177-3AD203B41FA5}">
                      <a16:colId xmlns:a16="http://schemas.microsoft.com/office/drawing/2014/main" val="4039266678"/>
                    </a:ext>
                  </a:extLst>
                </a:gridCol>
              </a:tblGrid>
              <a:tr h="427496">
                <a:tc>
                  <a:txBody>
                    <a:bodyPr/>
                    <a:lstStyle/>
                    <a:p>
                      <a:r>
                        <a:rPr lang="ja-jp" sz="2000" kern="1200" spc="0" baseline="0" dirty="0">
                          <a:gradFill>
                            <a:gsLst>
                              <a:gs pos="1250">
                                <a:schemeClr val="tx1"/>
                              </a:gs>
                              <a:gs pos="100000">
                                <a:schemeClr val="tx1"/>
                              </a:gs>
                            </a:gsLst>
                            <a:lin ang="5400000" scaled="0"/>
                          </a:gradFill>
                          <a:latin typeface="+mn-lt"/>
                          <a:ea typeface="Meiryo" panose="020B0604030504040204" pitchFamily="34" charset="-128"/>
                          <a:cs typeface="Meiryo" panose="020B0604030504040204" pitchFamily="34" charset="-128"/>
                        </a:rPr>
                        <a:t>考慮事項</a:t>
                      </a:r>
                    </a:p>
                  </a:txBody>
                  <a:tcPr/>
                </a:tc>
                <a:tc>
                  <a:txBody>
                    <a:bodyPr/>
                    <a:lstStyle/>
                    <a:p>
                      <a:pPr marL="0" algn="l" defTabSz="932742" rtl="0" eaLnBrk="1" latinLnBrk="0" hangingPunct="1"/>
                      <a:r>
                        <a:rPr lang="ja-jp" sz="2000" b="1" kern="1200" spc="0" baseline="0">
                          <a:gradFill>
                            <a:gsLst>
                              <a:gs pos="1250">
                                <a:schemeClr val="tx1"/>
                              </a:gs>
                              <a:gs pos="100000">
                                <a:schemeClr val="tx1"/>
                              </a:gs>
                            </a:gsLst>
                            <a:lin ang="5400000" scaled="0"/>
                          </a:gradFill>
                          <a:latin typeface="+mn-lt"/>
                          <a:ea typeface="Meiryo" panose="020B0604030504040204" pitchFamily="34" charset="-128"/>
                          <a:cs typeface="Meiryo" panose="020B0604030504040204" pitchFamily="34" charset="-128"/>
                        </a:rPr>
                        <a:t>例</a:t>
                      </a:r>
                    </a:p>
                  </a:txBody>
                  <a:tcPr/>
                </a:tc>
                <a:extLst>
                  <a:ext uri="{0D108BD9-81ED-4DB2-BD59-A6C34878D82A}">
                    <a16:rowId xmlns:a16="http://schemas.microsoft.com/office/drawing/2014/main" val="3382345161"/>
                  </a:ext>
                </a:extLst>
              </a:tr>
              <a:tr h="502889">
                <a:tc>
                  <a:txBody>
                    <a:bodyPr/>
                    <a:lstStyle/>
                    <a:p>
                      <a:pPr marL="0" marR="0">
                        <a:lnSpc>
                          <a:spcPct val="107000"/>
                        </a:lnSpc>
                        <a:spcBef>
                          <a:spcPts val="0"/>
                        </a:spcBef>
                        <a:spcAft>
                          <a:spcPts val="800"/>
                        </a:spcAft>
                      </a:pPr>
                      <a:r>
                        <a:rPr lang="ja-jp" sz="1800" dirty="0">
                          <a:effectLst/>
                          <a:latin typeface="+mn-lt"/>
                          <a:ea typeface="Meiryo" panose="020B0604030504040204" pitchFamily="34" charset="-128"/>
                          <a:cs typeface="Meiryo" panose="020B0604030504040204" pitchFamily="34" charset="-128"/>
                        </a:rPr>
                        <a:t>アドイン ライフサイクル ステージ</a:t>
                      </a:r>
                    </a:p>
                  </a:txBody>
                  <a:tcPr marL="152400" marR="152400" marT="114300" marB="114300"/>
                </a:tc>
                <a:tc>
                  <a:txBody>
                    <a:bodyPr/>
                    <a:lstStyle/>
                    <a:p>
                      <a:pPr marL="0" marR="0" indent="0">
                        <a:lnSpc>
                          <a:spcPct val="107000"/>
                        </a:lnSpc>
                        <a:spcBef>
                          <a:spcPts val="0"/>
                        </a:spcBef>
                        <a:spcAft>
                          <a:spcPts val="200"/>
                        </a:spcAft>
                        <a:buFont typeface="Arial" panose="020B0604020202020204" pitchFamily="34" charset="0"/>
                        <a:buNone/>
                      </a:pPr>
                      <a:r>
                        <a:rPr lang="ja-jp" sz="1800">
                          <a:effectLst/>
                          <a:latin typeface="+mn-lt"/>
                          <a:ea typeface="Meiryo" panose="020B0604030504040204" pitchFamily="34" charset="-128"/>
                          <a:cs typeface="Meiryo" panose="020B0604030504040204" pitchFamily="34" charset="-128"/>
                        </a:rPr>
                        <a:t>ローカルでの開発者テスト、一般利用の準備</a:t>
                      </a:r>
                    </a:p>
                  </a:txBody>
                  <a:tcPr marL="152400" marR="152400" marT="114300" marB="114300"/>
                </a:tc>
                <a:extLst>
                  <a:ext uri="{0D108BD9-81ED-4DB2-BD59-A6C34878D82A}">
                    <a16:rowId xmlns:a16="http://schemas.microsoft.com/office/drawing/2014/main" val="3212719733"/>
                  </a:ext>
                </a:extLst>
              </a:tr>
              <a:tr h="473811">
                <a:tc>
                  <a:txBody>
                    <a:bodyPr/>
                    <a:lstStyle/>
                    <a:p>
                      <a:pPr marL="0" marR="0">
                        <a:lnSpc>
                          <a:spcPct val="107000"/>
                        </a:lnSpc>
                        <a:spcBef>
                          <a:spcPts val="0"/>
                        </a:spcBef>
                        <a:spcAft>
                          <a:spcPts val="800"/>
                        </a:spcAft>
                      </a:pPr>
                      <a:r>
                        <a:rPr lang="ja-jp" sz="1800" dirty="0">
                          <a:effectLst/>
                          <a:latin typeface="+mn-lt"/>
                          <a:ea typeface="Meiryo" panose="020B0604030504040204" pitchFamily="34" charset="-128"/>
                          <a:cs typeface="Meiryo" panose="020B0604030504040204" pitchFamily="34" charset="-128"/>
                        </a:rPr>
                        <a:t>アドインのインタラクションまたは</a:t>
                      </a:r>
                      <a:br>
                        <a:rPr lang="en-US" altLang="ja-JP" sz="1800" dirty="0">
                          <a:effectLst/>
                          <a:latin typeface="+mn-lt"/>
                          <a:ea typeface="Meiryo" panose="020B0604030504040204" pitchFamily="34" charset="-128"/>
                          <a:cs typeface="Meiryo" panose="020B0604030504040204" pitchFamily="34" charset="-128"/>
                        </a:rPr>
                      </a:br>
                      <a:r>
                        <a:rPr lang="ja-jp" sz="1800" dirty="0">
                          <a:effectLst/>
                          <a:latin typeface="+mn-lt"/>
                          <a:ea typeface="Meiryo" panose="020B0604030504040204" pitchFamily="34" charset="-128"/>
                          <a:cs typeface="Meiryo" panose="020B0604030504040204" pitchFamily="34" charset="-128"/>
                        </a:rPr>
                        <a:t>機能のサポート</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ja-jp" sz="1800" kern="1200" dirty="0">
                          <a:solidFill>
                            <a:schemeClr val="dk1"/>
                          </a:solidFill>
                          <a:effectLst/>
                          <a:latin typeface="+mn-lt"/>
                          <a:ea typeface="Meiryo" panose="020B0604030504040204" pitchFamily="34" charset="-128"/>
                          <a:cs typeface="Meiryo" panose="020B0604030504040204" pitchFamily="34" charset="-128"/>
                        </a:rPr>
                        <a:t>作業ウィンドウ アドイン、コンテンツ アドイン、</a:t>
                      </a:r>
                      <a:br>
                        <a:rPr lang="en-US" altLang="ja-JP" sz="1800" kern="1200" dirty="0">
                          <a:solidFill>
                            <a:schemeClr val="dk1"/>
                          </a:solidFill>
                          <a:effectLst/>
                          <a:latin typeface="+mn-lt"/>
                          <a:ea typeface="Meiryo" panose="020B0604030504040204" pitchFamily="34" charset="-128"/>
                          <a:cs typeface="Meiryo" panose="020B0604030504040204" pitchFamily="34" charset="-128"/>
                        </a:rPr>
                      </a:br>
                      <a:r>
                        <a:rPr lang="ja-jp" sz="1800" kern="1200" dirty="0">
                          <a:solidFill>
                            <a:schemeClr val="dk1"/>
                          </a:solidFill>
                          <a:effectLst/>
                          <a:latin typeface="+mn-lt"/>
                          <a:ea typeface="Meiryo" panose="020B0604030504040204" pitchFamily="34" charset="-128"/>
                          <a:cs typeface="Meiryo" panose="020B0604030504040204" pitchFamily="34" charset="-128"/>
                        </a:rPr>
                        <a:t>アドイン コマンド</a:t>
                      </a:r>
                    </a:p>
                  </a:txBody>
                  <a:tcPr marL="152400" marR="152400" marT="114300" marB="114300"/>
                </a:tc>
                <a:extLst>
                  <a:ext uri="{0D108BD9-81ED-4DB2-BD59-A6C34878D82A}">
                    <a16:rowId xmlns:a16="http://schemas.microsoft.com/office/drawing/2014/main" val="3269964458"/>
                  </a:ext>
                </a:extLst>
              </a:tr>
              <a:tr h="473811">
                <a:tc>
                  <a:txBody>
                    <a:bodyPr/>
                    <a:lstStyle/>
                    <a:p>
                      <a:pPr marL="0" marR="0">
                        <a:lnSpc>
                          <a:spcPct val="107000"/>
                        </a:lnSpc>
                        <a:spcBef>
                          <a:spcPts val="0"/>
                        </a:spcBef>
                        <a:spcAft>
                          <a:spcPts val="800"/>
                        </a:spcAft>
                      </a:pPr>
                      <a:r>
                        <a:rPr lang="ja-jp" sz="1800">
                          <a:effectLst/>
                          <a:latin typeface="+mn-lt"/>
                          <a:ea typeface="Meiryo" panose="020B0604030504040204" pitchFamily="34" charset="-128"/>
                          <a:cs typeface="Meiryo" panose="020B0604030504040204" pitchFamily="34" charset="-128"/>
                        </a:rPr>
                        <a:t>ターゲットの Office アプリケーション</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ja-jp" sz="1800" kern="1200" dirty="0">
                          <a:solidFill>
                            <a:schemeClr val="dk1"/>
                          </a:solidFill>
                          <a:effectLst/>
                          <a:latin typeface="+mn-lt"/>
                          <a:ea typeface="Meiryo" panose="020B0604030504040204" pitchFamily="34" charset="-128"/>
                          <a:cs typeface="Meiryo" panose="020B0604030504040204" pitchFamily="34" charset="-128"/>
                        </a:rPr>
                        <a:t>Excel、Outlook</a:t>
                      </a:r>
                    </a:p>
                  </a:txBody>
                  <a:tcPr marL="152400" marR="152400" marT="114300" marB="114300"/>
                </a:tc>
                <a:extLst>
                  <a:ext uri="{0D108BD9-81ED-4DB2-BD59-A6C34878D82A}">
                    <a16:rowId xmlns:a16="http://schemas.microsoft.com/office/drawing/2014/main" val="3596313654"/>
                  </a:ext>
                </a:extLst>
              </a:tr>
              <a:tr h="473811">
                <a:tc>
                  <a:txBody>
                    <a:bodyPr/>
                    <a:lstStyle/>
                    <a:p>
                      <a:pPr marL="0" marR="0">
                        <a:lnSpc>
                          <a:spcPct val="107000"/>
                        </a:lnSpc>
                        <a:spcBef>
                          <a:spcPts val="0"/>
                        </a:spcBef>
                        <a:spcAft>
                          <a:spcPts val="800"/>
                        </a:spcAft>
                      </a:pPr>
                      <a:r>
                        <a:rPr lang="ja-jp" sz="1800">
                          <a:effectLst/>
                          <a:latin typeface="+mn-lt"/>
                          <a:ea typeface="Meiryo" panose="020B0604030504040204" pitchFamily="34" charset="-128"/>
                          <a:cs typeface="Meiryo" panose="020B0604030504040204" pitchFamily="34" charset="-128"/>
                        </a:rPr>
                        <a:t>ターゲット プラットフォーム</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ja-jp" sz="1800" kern="1200" dirty="0">
                          <a:solidFill>
                            <a:schemeClr val="dk1"/>
                          </a:solidFill>
                          <a:effectLst/>
                          <a:latin typeface="+mn-lt"/>
                          <a:ea typeface="Meiryo" panose="020B0604030504040204" pitchFamily="34" charset="-128"/>
                          <a:cs typeface="Meiryo" panose="020B0604030504040204" pitchFamily="34" charset="-128"/>
                        </a:rPr>
                        <a:t>Windows、Mac</a:t>
                      </a:r>
                    </a:p>
                  </a:txBody>
                  <a:tcPr marL="152400" marR="152400" marT="114300" marB="114300"/>
                </a:tc>
                <a:extLst>
                  <a:ext uri="{0D108BD9-81ED-4DB2-BD59-A6C34878D82A}">
                    <a16:rowId xmlns:a16="http://schemas.microsoft.com/office/drawing/2014/main" val="2186209982"/>
                  </a:ext>
                </a:extLst>
              </a:tr>
              <a:tr h="473811">
                <a:tc>
                  <a:txBody>
                    <a:bodyPr/>
                    <a:lstStyle/>
                    <a:p>
                      <a:pPr marL="0" marR="0">
                        <a:lnSpc>
                          <a:spcPct val="107000"/>
                        </a:lnSpc>
                        <a:spcBef>
                          <a:spcPts val="0"/>
                        </a:spcBef>
                        <a:spcAft>
                          <a:spcPts val="800"/>
                        </a:spcAft>
                      </a:pPr>
                      <a:r>
                        <a:rPr lang="ja-jp" sz="1800">
                          <a:effectLst/>
                          <a:latin typeface="+mn-lt"/>
                          <a:ea typeface="Meiryo" panose="020B0604030504040204" pitchFamily="34" charset="-128"/>
                          <a:cs typeface="Meiryo" panose="020B0604030504040204" pitchFamily="34" charset="-128"/>
                        </a:rPr>
                        <a:t>ユーザー ベースの範囲</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ja-jp" sz="1800" kern="1200" dirty="0">
                          <a:solidFill>
                            <a:schemeClr val="dk1"/>
                          </a:solidFill>
                          <a:effectLst/>
                          <a:latin typeface="+mn-lt"/>
                          <a:ea typeface="Meiryo" panose="020B0604030504040204" pitchFamily="34" charset="-128"/>
                          <a:cs typeface="Meiryo" panose="020B0604030504040204" pitchFamily="34" charset="-128"/>
                        </a:rPr>
                        <a:t>組織、一般公開</a:t>
                      </a:r>
                    </a:p>
                  </a:txBody>
                  <a:tcPr marL="152400" marR="152400" marT="114300" marB="114300"/>
                </a:tc>
                <a:extLst>
                  <a:ext uri="{0D108BD9-81ED-4DB2-BD59-A6C34878D82A}">
                    <a16:rowId xmlns:a16="http://schemas.microsoft.com/office/drawing/2014/main" val="2870472382"/>
                  </a:ext>
                </a:extLst>
              </a:tr>
            </a:tbl>
          </a:graphicData>
        </a:graphic>
      </p:graphicFrame>
    </p:spTree>
    <p:extLst>
      <p:ext uri="{BB962C8B-B14F-4D97-AF65-F5344CB8AC3E}">
        <p14:creationId xmlns:p14="http://schemas.microsoft.com/office/powerpoint/2010/main" val="35635621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ja-jp" b="1" dirty="0">
                <a:ea typeface="Meiryo" panose="020B0604030504040204" pitchFamily="34" charset="-128"/>
                <a:cs typeface="+mn-cs"/>
              </a:rPr>
              <a:t>Office アドインのデプロイメント オプション</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6740" y="1292241"/>
            <a:ext cx="11018520" cy="5108559"/>
          </a:xfrm>
        </p:spPr>
        <p:txBody>
          <a:bodyPr/>
          <a:lstStyle/>
          <a:p>
            <a:pPr marL="0" indent="0">
              <a:buNone/>
            </a:pPr>
            <a:r>
              <a:rPr lang="ja-jp" dirty="0">
                <a:ea typeface="Meiryo" panose="020B0604030504040204" pitchFamily="34" charset="-128"/>
                <a:cs typeface="+mn-cs"/>
              </a:rPr>
              <a:t>開発者は、いくつかの方法でアドインをデプロイできます。</a:t>
            </a:r>
          </a:p>
          <a:p>
            <a:pPr lvl="1"/>
            <a:r>
              <a:rPr lang="ja-jp" sz="2800" dirty="0">
                <a:ea typeface="Meiryo" panose="020B0604030504040204" pitchFamily="34" charset="-128"/>
              </a:rPr>
              <a:t>デプロイメント オプション</a:t>
            </a:r>
          </a:p>
          <a:p>
            <a:pPr lvl="2"/>
            <a:r>
              <a:rPr lang="ja-jp" sz="2000" dirty="0">
                <a:ea typeface="Meiryo" panose="020B0604030504040204" pitchFamily="34" charset="-128"/>
              </a:rPr>
              <a:t>Office 365 管理センターによる一元的なデプロイメント</a:t>
            </a:r>
          </a:p>
          <a:p>
            <a:pPr lvl="2"/>
            <a:r>
              <a:rPr lang="ja-jp" sz="2000" dirty="0">
                <a:ea typeface="Meiryo" panose="020B0604030504040204" pitchFamily="34" charset="-128"/>
              </a:rPr>
              <a:t>SharePoint アプリ カタログのデプロイメント</a:t>
            </a:r>
          </a:p>
          <a:p>
            <a:pPr lvl="2"/>
            <a:r>
              <a:rPr lang="ja-jp" sz="2000" dirty="0">
                <a:ea typeface="Meiryo" panose="020B0604030504040204" pitchFamily="34" charset="-128"/>
              </a:rPr>
              <a:t>Outlook アドインのデプロイメント</a:t>
            </a:r>
          </a:p>
          <a:p>
            <a:pPr lvl="1"/>
            <a:r>
              <a:rPr lang="ja-jp" sz="2800" dirty="0">
                <a:ea typeface="Meiryo" panose="020B0604030504040204" pitchFamily="34" charset="-128"/>
              </a:rPr>
              <a:t>Office ホストによるデプロイメント オプション</a:t>
            </a:r>
          </a:p>
          <a:p>
            <a:pPr lvl="2"/>
            <a:r>
              <a:rPr lang="ja-jp" sz="2000" dirty="0">
                <a:ea typeface="Meiryo" panose="020B0604030504040204" pitchFamily="34" charset="-128"/>
              </a:rPr>
              <a:t>Word、Excel、PowerPoint</a:t>
            </a:r>
          </a:p>
          <a:p>
            <a:pPr lvl="2"/>
            <a:r>
              <a:rPr lang="ja-jp" sz="2000" dirty="0">
                <a:ea typeface="Meiryo" panose="020B0604030504040204" pitchFamily="34" charset="-128"/>
              </a:rPr>
              <a:t>Outlook</a:t>
            </a:r>
          </a:p>
        </p:txBody>
      </p:sp>
    </p:spTree>
    <p:extLst>
      <p:ext uri="{BB962C8B-B14F-4D97-AF65-F5344CB8AC3E}">
        <p14:creationId xmlns:p14="http://schemas.microsoft.com/office/powerpoint/2010/main" val="219765890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44EF-29B8-A543-94E0-70FD770C6578}"/>
              </a:ext>
            </a:extLst>
          </p:cNvPr>
          <p:cNvSpPr>
            <a:spLocks noGrp="1"/>
          </p:cNvSpPr>
          <p:nvPr>
            <p:ph type="title"/>
          </p:nvPr>
        </p:nvSpPr>
        <p:spPr>
          <a:xfrm>
            <a:off x="617758" y="457200"/>
            <a:ext cx="11018520" cy="553998"/>
          </a:xfrm>
        </p:spPr>
        <p:txBody>
          <a:bodyPr>
            <a:normAutofit/>
          </a:bodyPr>
          <a:lstStyle/>
          <a:p>
            <a:r>
              <a:rPr lang="ja-jp" b="1" dirty="0">
                <a:ea typeface="Meiryo" panose="020B0604030504040204" pitchFamily="34" charset="-128"/>
                <a:cs typeface="Meiryo" panose="020B0604030504040204" pitchFamily="34" charset="-128"/>
              </a:rPr>
              <a:t>Office アドインのテストおよびデバッグ</a:t>
            </a:r>
          </a:p>
        </p:txBody>
      </p:sp>
      <p:sp>
        <p:nvSpPr>
          <p:cNvPr id="5" name="Text Placeholder 4">
            <a:extLst>
              <a:ext uri="{FF2B5EF4-FFF2-40B4-BE49-F238E27FC236}">
                <a16:creationId xmlns:a16="http://schemas.microsoft.com/office/drawing/2014/main" id="{56BBD4DB-3256-CE4B-8C37-923832C7E547}"/>
              </a:ext>
            </a:extLst>
          </p:cNvPr>
          <p:cNvSpPr>
            <a:spLocks noGrp="1"/>
          </p:cNvSpPr>
          <p:nvPr>
            <p:ph type="body" sz="quarter" idx="10"/>
          </p:nvPr>
        </p:nvSpPr>
        <p:spPr>
          <a:xfrm>
            <a:off x="613695" y="1273842"/>
            <a:ext cx="11018520" cy="5396349"/>
          </a:xfrm>
        </p:spPr>
        <p:txBody>
          <a:bodyPr/>
          <a:lstStyle/>
          <a:p>
            <a:pPr marL="0" indent="0">
              <a:buNone/>
            </a:pPr>
            <a:r>
              <a:rPr lang="ja-jp" dirty="0">
                <a:ea typeface="Meiryo" panose="020B0604030504040204" pitchFamily="34" charset="-128"/>
                <a:cs typeface="Meiryo" panose="020B0604030504040204" pitchFamily="34" charset="-128"/>
              </a:rPr>
              <a:t>アドインのライフサイクルのさまざまな時点で、開発者は機能を検証してバグを修正する必要があります。</a:t>
            </a:r>
          </a:p>
          <a:p>
            <a:endParaRPr lang="en-US" dirty="0">
              <a:ea typeface="Meiryo" panose="020B0604030504040204" pitchFamily="34" charset="-128"/>
              <a:cs typeface="Meiryo" panose="020B0604030504040204" pitchFamily="34" charset="-128"/>
            </a:endParaRPr>
          </a:p>
        </p:txBody>
      </p:sp>
      <p:graphicFrame>
        <p:nvGraphicFramePr>
          <p:cNvPr id="4" name="Table 3">
            <a:extLst>
              <a:ext uri="{FF2B5EF4-FFF2-40B4-BE49-F238E27FC236}">
                <a16:creationId xmlns:a16="http://schemas.microsoft.com/office/drawing/2014/main" id="{82FD0CDD-F4BB-9B45-9025-EE6A0F4D803F}"/>
              </a:ext>
            </a:extLst>
          </p:cNvPr>
          <p:cNvGraphicFramePr>
            <a:graphicFrameLocks noGrp="1"/>
          </p:cNvGraphicFramePr>
          <p:nvPr>
            <p:extLst>
              <p:ext uri="{D42A27DB-BD31-4B8C-83A1-F6EECF244321}">
                <p14:modId xmlns:p14="http://schemas.microsoft.com/office/powerpoint/2010/main" val="3940108670"/>
              </p:ext>
            </p:extLst>
          </p:nvPr>
        </p:nvGraphicFramePr>
        <p:xfrm>
          <a:off x="653134" y="2298697"/>
          <a:ext cx="10726721" cy="4207354"/>
        </p:xfrm>
        <a:graphic>
          <a:graphicData uri="http://schemas.openxmlformats.org/drawingml/2006/table">
            <a:tbl>
              <a:tblPr firstRow="1" bandRow="1">
                <a:tableStyleId>{93296810-A885-4BE3-A3E7-6D5BEEA58F35}</a:tableStyleId>
              </a:tblPr>
              <a:tblGrid>
                <a:gridCol w="1924142">
                  <a:extLst>
                    <a:ext uri="{9D8B030D-6E8A-4147-A177-3AD203B41FA5}">
                      <a16:colId xmlns:a16="http://schemas.microsoft.com/office/drawing/2014/main" val="2640031141"/>
                    </a:ext>
                  </a:extLst>
                </a:gridCol>
                <a:gridCol w="3808953">
                  <a:extLst>
                    <a:ext uri="{9D8B030D-6E8A-4147-A177-3AD203B41FA5}">
                      <a16:colId xmlns:a16="http://schemas.microsoft.com/office/drawing/2014/main" val="4039266678"/>
                    </a:ext>
                  </a:extLst>
                </a:gridCol>
                <a:gridCol w="4993626">
                  <a:extLst>
                    <a:ext uri="{9D8B030D-6E8A-4147-A177-3AD203B41FA5}">
                      <a16:colId xmlns:a16="http://schemas.microsoft.com/office/drawing/2014/main" val="924819995"/>
                    </a:ext>
                  </a:extLst>
                </a:gridCol>
              </a:tblGrid>
              <a:tr h="346743">
                <a:tc>
                  <a:txBody>
                    <a:bodyPr/>
                    <a:lstStyle/>
                    <a:p>
                      <a:r>
                        <a:rPr lang="ja-jp" sz="1600" kern="1200" spc="0" baseline="0" dirty="0">
                          <a:gradFill>
                            <a:gsLst>
                              <a:gs pos="1250">
                                <a:schemeClr val="tx1"/>
                              </a:gs>
                              <a:gs pos="100000">
                                <a:schemeClr val="tx1"/>
                              </a:gs>
                            </a:gsLst>
                            <a:lin ang="5400000" scaled="0"/>
                          </a:gradFill>
                          <a:latin typeface="+mn-lt"/>
                          <a:ea typeface="Meiryo" panose="020B0604030504040204" pitchFamily="34" charset="-128"/>
                          <a:cs typeface="Meiryo" panose="020B0604030504040204" pitchFamily="34" charset="-128"/>
                        </a:rPr>
                        <a:t>オプション</a:t>
                      </a:r>
                    </a:p>
                  </a:txBody>
                  <a:tcPr/>
                </a:tc>
                <a:tc>
                  <a:txBody>
                    <a:bodyPr/>
                    <a:lstStyle/>
                    <a:p>
                      <a:pPr marL="0" algn="l" defTabSz="932742" rtl="0" eaLnBrk="1" latinLnBrk="0" hangingPunct="1"/>
                      <a:r>
                        <a:rPr lang="ja-jp" sz="1600" b="1" kern="1200" spc="0" baseline="0">
                          <a:gradFill>
                            <a:gsLst>
                              <a:gs pos="1250">
                                <a:schemeClr val="tx1"/>
                              </a:gs>
                              <a:gs pos="100000">
                                <a:schemeClr val="tx1"/>
                              </a:gs>
                            </a:gsLst>
                            <a:lin ang="5400000" scaled="0"/>
                          </a:gradFill>
                          <a:latin typeface="+mn-lt"/>
                          <a:ea typeface="Meiryo" panose="020B0604030504040204" pitchFamily="34" charset="-128"/>
                          <a:cs typeface="Meiryo" panose="020B0604030504040204" pitchFamily="34" charset="-128"/>
                        </a:rPr>
                        <a:t>説明</a:t>
                      </a:r>
                    </a:p>
                  </a:txBody>
                  <a:tcPr/>
                </a:tc>
                <a:tc>
                  <a:txBody>
                    <a:bodyPr/>
                    <a:lstStyle/>
                    <a:p>
                      <a:pPr marL="0" algn="l" defTabSz="932742" rtl="0" eaLnBrk="1" latinLnBrk="0" hangingPunct="1"/>
                      <a:r>
                        <a:rPr lang="ja-jp" sz="1600" b="1" kern="1200" spc="0" baseline="0">
                          <a:gradFill>
                            <a:gsLst>
                              <a:gs pos="1250">
                                <a:schemeClr val="tx1"/>
                              </a:gs>
                              <a:gs pos="100000">
                                <a:schemeClr val="tx1"/>
                              </a:gs>
                            </a:gsLst>
                            <a:lin ang="5400000" scaled="0"/>
                          </a:gradFill>
                          <a:latin typeface="+mn-lt"/>
                          <a:ea typeface="Meiryo" panose="020B0604030504040204" pitchFamily="34" charset="-128"/>
                          <a:cs typeface="Meiryo" panose="020B0604030504040204" pitchFamily="34" charset="-128"/>
                        </a:rPr>
                        <a:t>最適なタイミング</a:t>
                      </a:r>
                    </a:p>
                  </a:txBody>
                  <a:tcPr/>
                </a:tc>
                <a:extLst>
                  <a:ext uri="{0D108BD9-81ED-4DB2-BD59-A6C34878D82A}">
                    <a16:rowId xmlns:a16="http://schemas.microsoft.com/office/drawing/2014/main" val="3382345161"/>
                  </a:ext>
                </a:extLst>
              </a:tr>
              <a:tr h="0">
                <a:tc>
                  <a:txBody>
                    <a:bodyPr/>
                    <a:lstStyle/>
                    <a:p>
                      <a:pPr marL="0" marR="0">
                        <a:lnSpc>
                          <a:spcPct val="107000"/>
                        </a:lnSpc>
                        <a:spcBef>
                          <a:spcPts val="0"/>
                        </a:spcBef>
                        <a:spcAft>
                          <a:spcPts val="800"/>
                        </a:spcAft>
                      </a:pPr>
                      <a:r>
                        <a:rPr lang="ja-jp" sz="1400" dirty="0">
                          <a:effectLst/>
                          <a:latin typeface="+mn-lt"/>
                          <a:ea typeface="Meiryo" panose="020B0604030504040204" pitchFamily="34" charset="-128"/>
                          <a:cs typeface="Meiryo" panose="020B0604030504040204" pitchFamily="34" charset="-128"/>
                        </a:rPr>
                        <a:t>サイドロード</a:t>
                      </a:r>
                    </a:p>
                  </a:txBody>
                  <a:tcPr marL="152400" marR="152400" marT="114300" marB="114300"/>
                </a:tc>
                <a:tc>
                  <a:txBody>
                    <a:bodyPr/>
                    <a:lstStyle/>
                    <a:p>
                      <a:pPr marL="0" marR="0" indent="0">
                        <a:lnSpc>
                          <a:spcPct val="107000"/>
                        </a:lnSpc>
                        <a:spcBef>
                          <a:spcPts val="0"/>
                        </a:spcBef>
                        <a:spcAft>
                          <a:spcPts val="200"/>
                        </a:spcAft>
                        <a:buFont typeface="Arial" panose="020B0604020202020204" pitchFamily="34" charset="0"/>
                        <a:buNone/>
                      </a:pPr>
                      <a:r>
                        <a:rPr lang="ja-jp" sz="1400" dirty="0">
                          <a:effectLst/>
                          <a:latin typeface="+mn-lt"/>
                          <a:ea typeface="Meiryo" panose="020B0604030504040204" pitchFamily="34" charset="-128"/>
                          <a:cs typeface="Meiryo" panose="020B0604030504040204" pitchFamily="34" charset="-128"/>
                        </a:rPr>
                        <a:t>アドインをローカルにインストールする</a:t>
                      </a:r>
                    </a:p>
                  </a:txBody>
                  <a:tcPr marL="152400" marR="152400" marT="114300" marB="114300"/>
                </a:tc>
                <a:tc>
                  <a:txBody>
                    <a:bodyPr/>
                    <a:lstStyle/>
                    <a:p>
                      <a:pPr marL="0" marR="0" indent="0">
                        <a:lnSpc>
                          <a:spcPct val="107000"/>
                        </a:lnSpc>
                        <a:spcBef>
                          <a:spcPts val="0"/>
                        </a:spcBef>
                        <a:spcAft>
                          <a:spcPts val="200"/>
                        </a:spcAft>
                        <a:buFont typeface="Arial" panose="020B0604020202020204" pitchFamily="34" charset="0"/>
                        <a:buNone/>
                      </a:pPr>
                      <a:r>
                        <a:rPr lang="ja-jp" sz="1400">
                          <a:effectLst/>
                          <a:latin typeface="+mn-lt"/>
                          <a:ea typeface="Meiryo" panose="020B0604030504040204" pitchFamily="34" charset="-128"/>
                          <a:cs typeface="Meiryo" panose="020B0604030504040204" pitchFamily="34" charset="-128"/>
                        </a:rPr>
                        <a:t>開発者がアドインを構築およびテストするとき</a:t>
                      </a:r>
                    </a:p>
                  </a:txBody>
                  <a:tcPr marL="152400" marR="152400" marT="114300" marB="114300"/>
                </a:tc>
                <a:extLst>
                  <a:ext uri="{0D108BD9-81ED-4DB2-BD59-A6C34878D82A}">
                    <a16:rowId xmlns:a16="http://schemas.microsoft.com/office/drawing/2014/main" val="3212719733"/>
                  </a:ext>
                </a:extLst>
              </a:tr>
              <a:tr h="635569">
                <a:tc>
                  <a:txBody>
                    <a:bodyPr/>
                    <a:lstStyle/>
                    <a:p>
                      <a:pPr marL="0" marR="0">
                        <a:lnSpc>
                          <a:spcPct val="107000"/>
                        </a:lnSpc>
                        <a:spcBef>
                          <a:spcPts val="0"/>
                        </a:spcBef>
                        <a:spcAft>
                          <a:spcPts val="800"/>
                        </a:spcAft>
                      </a:pPr>
                      <a:r>
                        <a:rPr lang="ja-jp" sz="1400">
                          <a:effectLst/>
                          <a:latin typeface="+mn-lt"/>
                          <a:ea typeface="Meiryo" panose="020B0604030504040204" pitchFamily="34" charset="-128"/>
                          <a:cs typeface="Meiryo" panose="020B0604030504040204" pitchFamily="34" charset="-128"/>
                        </a:rPr>
                        <a:t>一元デプロイメント</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ja-jp" sz="1400" kern="1200" dirty="0">
                          <a:solidFill>
                            <a:schemeClr val="dk1"/>
                          </a:solidFill>
                          <a:effectLst/>
                          <a:latin typeface="+mn-lt"/>
                          <a:ea typeface="Meiryo" panose="020B0604030504040204" pitchFamily="34" charset="-128"/>
                          <a:cs typeface="Meiryo" panose="020B0604030504040204" pitchFamily="34" charset="-128"/>
                        </a:rPr>
                        <a:t>Microsoft 365 管理センターを介してアド</a:t>
                      </a:r>
                      <a:br>
                        <a:rPr lang="en-US" altLang="ja-JP" sz="1400" kern="1200" dirty="0">
                          <a:solidFill>
                            <a:schemeClr val="dk1"/>
                          </a:solidFill>
                          <a:effectLst/>
                          <a:latin typeface="+mn-lt"/>
                          <a:ea typeface="Meiryo" panose="020B0604030504040204" pitchFamily="34" charset="-128"/>
                          <a:cs typeface="Meiryo" panose="020B0604030504040204" pitchFamily="34" charset="-128"/>
                        </a:rPr>
                      </a:br>
                      <a:r>
                        <a:rPr lang="ja-jp" sz="1400" kern="1200" dirty="0">
                          <a:solidFill>
                            <a:schemeClr val="dk1"/>
                          </a:solidFill>
                          <a:effectLst/>
                          <a:latin typeface="+mn-lt"/>
                          <a:ea typeface="Meiryo" panose="020B0604030504040204" pitchFamily="34" charset="-128"/>
                          <a:cs typeface="Meiryo" panose="020B0604030504040204" pitchFamily="34" charset="-128"/>
                        </a:rPr>
                        <a:t>インをユーザーに配布する</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ja-jp" sz="1400" kern="1200">
                          <a:solidFill>
                            <a:schemeClr val="dk1"/>
                          </a:solidFill>
                          <a:effectLst/>
                          <a:latin typeface="+mn-lt"/>
                          <a:ea typeface="Meiryo" panose="020B0604030504040204" pitchFamily="34" charset="-128"/>
                          <a:cs typeface="Meiryo" panose="020B0604030504040204" pitchFamily="34" charset="-128"/>
                        </a:rPr>
                        <a:t>組織の Office 365 またはハイブリッド環境でアドインを使用する準備ができたとき</a:t>
                      </a:r>
                    </a:p>
                  </a:txBody>
                  <a:tcPr marL="152400" marR="152400" marT="114300" marB="114300"/>
                </a:tc>
                <a:extLst>
                  <a:ext uri="{0D108BD9-81ED-4DB2-BD59-A6C34878D82A}">
                    <a16:rowId xmlns:a16="http://schemas.microsoft.com/office/drawing/2014/main" val="3269964458"/>
                  </a:ext>
                </a:extLst>
              </a:tr>
              <a:tr h="850494">
                <a:tc>
                  <a:txBody>
                    <a:bodyPr/>
                    <a:lstStyle/>
                    <a:p>
                      <a:pPr marL="0" marR="0">
                        <a:lnSpc>
                          <a:spcPct val="107000"/>
                        </a:lnSpc>
                        <a:spcBef>
                          <a:spcPts val="0"/>
                        </a:spcBef>
                        <a:spcAft>
                          <a:spcPts val="800"/>
                        </a:spcAft>
                      </a:pPr>
                      <a:r>
                        <a:rPr lang="ja-jp" sz="1400">
                          <a:effectLst/>
                          <a:latin typeface="+mn-lt"/>
                          <a:ea typeface="Meiryo" panose="020B0604030504040204" pitchFamily="34" charset="-128"/>
                          <a:cs typeface="Meiryo" panose="020B0604030504040204" pitchFamily="34" charset="-128"/>
                        </a:rPr>
                        <a:t>SharePoint カタログ</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ja-jp" sz="1400" kern="1200">
                          <a:solidFill>
                            <a:schemeClr val="dk1"/>
                          </a:solidFill>
                          <a:effectLst/>
                          <a:latin typeface="+mn-lt"/>
                          <a:ea typeface="Meiryo" panose="020B0604030504040204" pitchFamily="34" charset="-128"/>
                          <a:cs typeface="Meiryo" panose="020B0604030504040204" pitchFamily="34" charset="-128"/>
                        </a:rPr>
                        <a:t>SharePoint を介してアドインをユーザーに配布する</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ja-jp" sz="1400" kern="1200" dirty="0">
                          <a:solidFill>
                            <a:schemeClr val="dk1"/>
                          </a:solidFill>
                          <a:effectLst/>
                          <a:latin typeface="+mn-lt"/>
                          <a:ea typeface="Meiryo" panose="020B0604030504040204" pitchFamily="34" charset="-128"/>
                          <a:cs typeface="Meiryo" panose="020B0604030504040204" pitchFamily="34" charset="-128"/>
                        </a:rPr>
                        <a:t>オンプレミス環境を使用している組織で作業ウィンドウまたはコンテンツ アドインを使用する準備ができたとき (Excel、Word、PowerPoint は対象だが Mac は対象外)</a:t>
                      </a:r>
                    </a:p>
                  </a:txBody>
                  <a:tcPr marL="152400" marR="152400" marT="114300" marB="114300"/>
                </a:tc>
                <a:extLst>
                  <a:ext uri="{0D108BD9-81ED-4DB2-BD59-A6C34878D82A}">
                    <a16:rowId xmlns:a16="http://schemas.microsoft.com/office/drawing/2014/main" val="3596313654"/>
                  </a:ext>
                </a:extLst>
              </a:tr>
              <a:tr h="420644">
                <a:tc>
                  <a:txBody>
                    <a:bodyPr/>
                    <a:lstStyle/>
                    <a:p>
                      <a:pPr marL="0" marR="0">
                        <a:lnSpc>
                          <a:spcPct val="107000"/>
                        </a:lnSpc>
                        <a:spcBef>
                          <a:spcPts val="0"/>
                        </a:spcBef>
                        <a:spcAft>
                          <a:spcPts val="800"/>
                        </a:spcAft>
                      </a:pPr>
                      <a:r>
                        <a:rPr lang="ja-jp" sz="1400">
                          <a:effectLst/>
                          <a:latin typeface="+mn-lt"/>
                          <a:ea typeface="Meiryo" panose="020B0604030504040204" pitchFamily="34" charset="-128"/>
                          <a:cs typeface="Meiryo" panose="020B0604030504040204" pitchFamily="34" charset="-128"/>
                        </a:rPr>
                        <a:t>AppSource</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ja-jp" sz="1400" kern="1200">
                          <a:solidFill>
                            <a:schemeClr val="dk1"/>
                          </a:solidFill>
                          <a:effectLst/>
                          <a:latin typeface="+mn-lt"/>
                          <a:ea typeface="Meiryo" panose="020B0604030504040204" pitchFamily="34" charset="-128"/>
                          <a:cs typeface="Meiryo" panose="020B0604030504040204" pitchFamily="34" charset="-128"/>
                        </a:rPr>
                        <a:t>アドインを公開する</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ja-jp" sz="1400" kern="1200" dirty="0">
                          <a:solidFill>
                            <a:schemeClr val="dk1"/>
                          </a:solidFill>
                          <a:effectLst/>
                          <a:latin typeface="+mn-lt"/>
                          <a:ea typeface="Meiryo" panose="020B0604030504040204" pitchFamily="34" charset="-128"/>
                          <a:cs typeface="Meiryo" panose="020B0604030504040204" pitchFamily="34" charset="-128"/>
                        </a:rPr>
                        <a:t>アドインを公開する準備ができたとき</a:t>
                      </a:r>
                    </a:p>
                  </a:txBody>
                  <a:tcPr marL="152400" marR="152400" marT="114300" marB="114300"/>
                </a:tc>
                <a:extLst>
                  <a:ext uri="{0D108BD9-81ED-4DB2-BD59-A6C34878D82A}">
                    <a16:rowId xmlns:a16="http://schemas.microsoft.com/office/drawing/2014/main" val="2186209982"/>
                  </a:ext>
                </a:extLst>
              </a:tr>
              <a:tr h="635569">
                <a:tc>
                  <a:txBody>
                    <a:bodyPr/>
                    <a:lstStyle/>
                    <a:p>
                      <a:pPr marL="0" marR="0">
                        <a:lnSpc>
                          <a:spcPct val="107000"/>
                        </a:lnSpc>
                        <a:spcBef>
                          <a:spcPts val="0"/>
                        </a:spcBef>
                        <a:spcAft>
                          <a:spcPts val="800"/>
                        </a:spcAft>
                      </a:pPr>
                      <a:r>
                        <a:rPr lang="ja-jp" sz="1400">
                          <a:effectLst/>
                          <a:latin typeface="+mn-lt"/>
                          <a:ea typeface="Meiryo" panose="020B0604030504040204" pitchFamily="34" charset="-128"/>
                          <a:cs typeface="Meiryo" panose="020B0604030504040204" pitchFamily="34" charset="-128"/>
                        </a:rPr>
                        <a:t>Exchange Server</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ja-jp" sz="1400" kern="1200">
                          <a:solidFill>
                            <a:schemeClr val="dk1"/>
                          </a:solidFill>
                          <a:effectLst/>
                          <a:latin typeface="+mn-lt"/>
                          <a:ea typeface="Meiryo" panose="020B0604030504040204" pitchFamily="34" charset="-128"/>
                          <a:cs typeface="Meiryo" panose="020B0604030504040204" pitchFamily="34" charset="-128"/>
                        </a:rPr>
                        <a:t>Exchange を介してアドインをユーザーに配布する</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ja-jp" sz="1400" kern="1200" dirty="0">
                          <a:solidFill>
                            <a:schemeClr val="dk1"/>
                          </a:solidFill>
                          <a:effectLst/>
                          <a:latin typeface="+mn-lt"/>
                          <a:ea typeface="Meiryo" panose="020B0604030504040204" pitchFamily="34" charset="-128"/>
                          <a:cs typeface="Meiryo" panose="020B0604030504040204" pitchFamily="34" charset="-128"/>
                        </a:rPr>
                        <a:t>Azure Active Directory ID サービスを使用していない環境の組織で Outlook アドインを使用する準備ができたとき</a:t>
                      </a:r>
                    </a:p>
                  </a:txBody>
                  <a:tcPr marL="152400" marR="152400" marT="114300" marB="114300"/>
                </a:tc>
                <a:extLst>
                  <a:ext uri="{0D108BD9-81ED-4DB2-BD59-A6C34878D82A}">
                    <a16:rowId xmlns:a16="http://schemas.microsoft.com/office/drawing/2014/main" val="2870472382"/>
                  </a:ext>
                </a:extLst>
              </a:tr>
              <a:tr h="635569">
                <a:tc>
                  <a:txBody>
                    <a:bodyPr/>
                    <a:lstStyle/>
                    <a:p>
                      <a:pPr marL="0" marR="0">
                        <a:lnSpc>
                          <a:spcPct val="107000"/>
                        </a:lnSpc>
                        <a:spcBef>
                          <a:spcPts val="0"/>
                        </a:spcBef>
                        <a:spcAft>
                          <a:spcPts val="800"/>
                        </a:spcAft>
                      </a:pPr>
                      <a:r>
                        <a:rPr lang="ja-jp" sz="1400">
                          <a:effectLst/>
                          <a:latin typeface="+mn-lt"/>
                          <a:ea typeface="Meiryo" panose="020B0604030504040204" pitchFamily="34" charset="-128"/>
                          <a:cs typeface="Meiryo" panose="020B0604030504040204" pitchFamily="34" charset="-128"/>
                        </a:rPr>
                        <a:t>ネットワーク共有</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ja-jp" sz="1400" kern="1200">
                          <a:solidFill>
                            <a:schemeClr val="dk1"/>
                          </a:solidFill>
                          <a:effectLst/>
                          <a:latin typeface="+mn-lt"/>
                          <a:ea typeface="Meiryo" panose="020B0604030504040204" pitchFamily="34" charset="-128"/>
                          <a:cs typeface="Meiryo" panose="020B0604030504040204" pitchFamily="34" charset="-128"/>
                        </a:rPr>
                        <a:t>共有フォルダーを介してネットワーク ユーザーがアドインを利用できるようにする</a:t>
                      </a:r>
                    </a:p>
                  </a:txBody>
                  <a:tcPr marL="152400" marR="152400" marT="114300" marB="114300"/>
                </a:tc>
                <a:tc>
                  <a:txBody>
                    <a:bodyPr/>
                    <a:lstStyle/>
                    <a:p>
                      <a:pPr marL="0" marR="0" indent="0" algn="l" defTabSz="932742" rtl="0" eaLnBrk="1" latinLnBrk="0" hangingPunct="1">
                        <a:lnSpc>
                          <a:spcPct val="107000"/>
                        </a:lnSpc>
                        <a:spcBef>
                          <a:spcPts val="0"/>
                        </a:spcBef>
                        <a:spcAft>
                          <a:spcPts val="200"/>
                        </a:spcAft>
                        <a:buFont typeface="Arial" panose="020B0604020202020204" pitchFamily="34" charset="0"/>
                        <a:buNone/>
                      </a:pPr>
                      <a:r>
                        <a:rPr lang="ja-jp" sz="1400" kern="1200" dirty="0">
                          <a:solidFill>
                            <a:schemeClr val="dk1"/>
                          </a:solidFill>
                          <a:effectLst/>
                          <a:latin typeface="+mn-lt"/>
                          <a:ea typeface="Meiryo" panose="020B0604030504040204" pitchFamily="34" charset="-128"/>
                          <a:cs typeface="Meiryo" panose="020B0604030504040204" pitchFamily="34" charset="-128"/>
                        </a:rPr>
                        <a:t>アドイン開発およびユーザーが Windows を使用するとき</a:t>
                      </a:r>
                    </a:p>
                  </a:txBody>
                  <a:tcPr marL="152400" marR="152400" marT="114300" marB="114300"/>
                </a:tc>
                <a:extLst>
                  <a:ext uri="{0D108BD9-81ED-4DB2-BD59-A6C34878D82A}">
                    <a16:rowId xmlns:a16="http://schemas.microsoft.com/office/drawing/2014/main" val="3331130385"/>
                  </a:ext>
                </a:extLst>
              </a:tr>
            </a:tbl>
          </a:graphicData>
        </a:graphic>
      </p:graphicFrame>
    </p:spTree>
    <p:extLst>
      <p:ext uri="{BB962C8B-B14F-4D97-AF65-F5344CB8AC3E}">
        <p14:creationId xmlns:p14="http://schemas.microsoft.com/office/powerpoint/2010/main" val="19907863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p:txBody>
          <a:bodyPr/>
          <a:lstStyle/>
          <a:p>
            <a:r>
              <a:rPr lang="ja-jp" b="1" dirty="0">
                <a:ea typeface="Meiryo" panose="020B0604030504040204" pitchFamily="34" charset="-128"/>
                <a:cs typeface="Meiryo" panose="020B0604030504040204" pitchFamily="34" charset="-128"/>
              </a:rPr>
              <a:t>Office アドイン プラットフォームの概要</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0966737" cy="5238258"/>
          </a:xfrm>
        </p:spPr>
        <p:txBody>
          <a:bodyPr>
            <a:normAutofit lnSpcReduction="10000"/>
          </a:bodyPr>
          <a:lstStyle/>
          <a:p>
            <a:pPr marL="0" indent="0">
              <a:buNone/>
            </a:pPr>
            <a:r>
              <a:rPr lang="ja-jp" dirty="0">
                <a:ea typeface="Meiryo" panose="020B0604030504040204" pitchFamily="34" charset="-128"/>
                <a:cs typeface="Meiryo" panose="020B0604030504040204" pitchFamily="34" charset="-128"/>
              </a:rPr>
              <a:t>Office アドイン プラットフォーム上に構築されたすべての Office アドインは、共通のフレームワークを共有します。開発者は、HTML、CSS、JavaScript などの使い慣れた Web テクノロジを使用して、複数のプラットフォームの Office で実行できるソリューションを構築します。</a:t>
            </a:r>
          </a:p>
          <a:p>
            <a:r>
              <a:rPr lang="ja-jp" dirty="0">
                <a:ea typeface="Meiryo" panose="020B0604030504040204" pitchFamily="34" charset="-128"/>
                <a:cs typeface="Meiryo" panose="020B0604030504040204" pitchFamily="34" charset="-128"/>
              </a:rPr>
              <a:t>アドインにより、開発者は以下を提供できます。 </a:t>
            </a:r>
          </a:p>
          <a:p>
            <a:pPr lvl="1"/>
            <a:r>
              <a:rPr lang="ja-jp" dirty="0">
                <a:ea typeface="Meiryo" panose="020B0604030504040204" pitchFamily="34" charset="-128"/>
                <a:cs typeface="Meiryo" panose="020B0604030504040204" pitchFamily="34" charset="-128"/>
              </a:rPr>
              <a:t>Office の追加機能</a:t>
            </a:r>
          </a:p>
          <a:p>
            <a:pPr lvl="1"/>
            <a:r>
              <a:rPr lang="ja-jp" dirty="0">
                <a:ea typeface="Meiryo" panose="020B0604030504040204" pitchFamily="34" charset="-128"/>
                <a:cs typeface="Meiryo" panose="020B0604030504040204" pitchFamily="34" charset="-128"/>
              </a:rPr>
              <a:t>リッチでインタラクティブな埋め込みオブジェクト</a:t>
            </a:r>
          </a:p>
          <a:p>
            <a:r>
              <a:rPr lang="ja-jp" dirty="0">
                <a:ea typeface="Meiryo" panose="020B0604030504040204" pitchFamily="34" charset="-128"/>
                <a:cs typeface="Meiryo" panose="020B0604030504040204" pitchFamily="34" charset="-128"/>
              </a:rPr>
              <a:t>Office アドインのメリット:</a:t>
            </a:r>
          </a:p>
          <a:p>
            <a:pPr lvl="1"/>
            <a:r>
              <a:rPr lang="ja-jp" dirty="0">
                <a:ea typeface="Meiryo" panose="020B0604030504040204" pitchFamily="34" charset="-128"/>
                <a:cs typeface="Meiryo" panose="020B0604030504040204" pitchFamily="34" charset="-128"/>
              </a:rPr>
              <a:t>クロス プラットフォームのサポート</a:t>
            </a:r>
          </a:p>
          <a:p>
            <a:pPr lvl="1"/>
            <a:r>
              <a:rPr lang="ja-jp" dirty="0">
                <a:ea typeface="Meiryo" panose="020B0604030504040204" pitchFamily="34" charset="-128"/>
                <a:cs typeface="Meiryo" panose="020B0604030504040204" pitchFamily="34" charset="-128"/>
              </a:rPr>
              <a:t>一元化されたデプロイメントと配布</a:t>
            </a:r>
          </a:p>
          <a:p>
            <a:pPr lvl="1"/>
            <a:r>
              <a:rPr lang="ja-jp" dirty="0">
                <a:ea typeface="Meiryo" panose="020B0604030504040204" pitchFamily="34" charset="-128"/>
                <a:cs typeface="Meiryo" panose="020B0604030504040204" pitchFamily="34" charset="-128"/>
              </a:rPr>
              <a:t>AppSource による一般公開</a:t>
            </a:r>
          </a:p>
          <a:p>
            <a:pPr lvl="1"/>
            <a:r>
              <a:rPr lang="ja-jp" dirty="0">
                <a:ea typeface="Meiryo" panose="020B0604030504040204" pitchFamily="34" charset="-128"/>
                <a:cs typeface="Meiryo" panose="020B0604030504040204" pitchFamily="34" charset="-128"/>
              </a:rPr>
              <a:t>標準の Web テクノロジを使用した構築</a:t>
            </a:r>
          </a:p>
        </p:txBody>
      </p:sp>
    </p:spTree>
    <p:extLst>
      <p:ext uri="{BB962C8B-B14F-4D97-AF65-F5344CB8AC3E}">
        <p14:creationId xmlns:p14="http://schemas.microsoft.com/office/powerpoint/2010/main" val="427894164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44EF-29B8-A543-94E0-70FD770C6578}"/>
              </a:ext>
            </a:extLst>
          </p:cNvPr>
          <p:cNvSpPr>
            <a:spLocks noGrp="1"/>
          </p:cNvSpPr>
          <p:nvPr>
            <p:ph type="title"/>
          </p:nvPr>
        </p:nvSpPr>
        <p:spPr>
          <a:xfrm>
            <a:off x="588263" y="457200"/>
            <a:ext cx="11018520" cy="553998"/>
          </a:xfrm>
        </p:spPr>
        <p:txBody>
          <a:bodyPr>
            <a:normAutofit/>
          </a:bodyPr>
          <a:lstStyle/>
          <a:p>
            <a:r>
              <a:rPr lang="ja-jp" b="1" dirty="0">
                <a:ea typeface="Meiryo" panose="020B0604030504040204" pitchFamily="34" charset="-128"/>
                <a:cs typeface="Meiryo" panose="020B0604030504040204" pitchFamily="34" charset="-128"/>
              </a:rPr>
              <a:t>Office アドインのテストおよびデバッグ</a:t>
            </a:r>
          </a:p>
        </p:txBody>
      </p:sp>
      <p:sp>
        <p:nvSpPr>
          <p:cNvPr id="5" name="Text Placeholder 4">
            <a:extLst>
              <a:ext uri="{FF2B5EF4-FFF2-40B4-BE49-F238E27FC236}">
                <a16:creationId xmlns:a16="http://schemas.microsoft.com/office/drawing/2014/main" id="{56BBD4DB-3256-CE4B-8C37-923832C7E547}"/>
              </a:ext>
            </a:extLst>
          </p:cNvPr>
          <p:cNvSpPr>
            <a:spLocks noGrp="1"/>
          </p:cNvSpPr>
          <p:nvPr>
            <p:ph type="body" sz="quarter" idx="10"/>
          </p:nvPr>
        </p:nvSpPr>
        <p:spPr>
          <a:xfrm>
            <a:off x="584200" y="1555817"/>
            <a:ext cx="11018520" cy="4596789"/>
          </a:xfrm>
        </p:spPr>
        <p:txBody>
          <a:bodyPr>
            <a:normAutofit/>
          </a:bodyPr>
          <a:lstStyle/>
          <a:p>
            <a:pPr lvl="1"/>
            <a:r>
              <a:rPr lang="ja-jp" sz="2800" dirty="0">
                <a:ea typeface="Meiryo" panose="020B0604030504040204" pitchFamily="34" charset="-128"/>
                <a:cs typeface="Meiryo" panose="020B0604030504040204" pitchFamily="34" charset="-128"/>
              </a:rPr>
              <a:t>Office アドインをサイドロードします。</a:t>
            </a:r>
          </a:p>
          <a:p>
            <a:pPr lvl="1"/>
            <a:r>
              <a:rPr lang="ja-jp" sz="2800" dirty="0">
                <a:ea typeface="Meiryo" panose="020B0604030504040204" pitchFamily="34" charset="-128"/>
                <a:cs typeface="Meiryo" panose="020B0604030504040204" pitchFamily="34" charset="-128"/>
              </a:rPr>
              <a:t>Office アドインをデバッグします。</a:t>
            </a:r>
          </a:p>
          <a:p>
            <a:pPr lvl="2"/>
            <a:r>
              <a:rPr lang="ja-jp" sz="2000" dirty="0">
                <a:ea typeface="Meiryo" panose="020B0604030504040204" pitchFamily="34" charset="-128"/>
                <a:cs typeface="Meiryo" panose="020B0604030504040204" pitchFamily="34" charset="-128"/>
              </a:rPr>
              <a:t>開発者ツール搭載の Web ブラウザー</a:t>
            </a:r>
          </a:p>
          <a:p>
            <a:pPr lvl="2"/>
            <a:r>
              <a:rPr lang="ja-jp" sz="2000" dirty="0">
                <a:ea typeface="Meiryo" panose="020B0604030504040204" pitchFamily="34" charset="-128"/>
                <a:cs typeface="Meiryo" panose="020B0604030504040204" pitchFamily="34" charset="-128"/>
              </a:rPr>
              <a:t>Visual Studio (この IDE を使用してアドインを準備した場合)</a:t>
            </a:r>
          </a:p>
          <a:p>
            <a:pPr lvl="2"/>
            <a:r>
              <a:rPr lang="ja-jp" sz="2000" dirty="0">
                <a:ea typeface="Meiryo" panose="020B0604030504040204" pitchFamily="34" charset="-128"/>
                <a:cs typeface="Meiryo" panose="020B0604030504040204" pitchFamily="34" charset="-128"/>
              </a:rPr>
              <a:t>カスタム関数プロジェクトのみの Visual Studio Code</a:t>
            </a:r>
          </a:p>
          <a:p>
            <a:pPr lvl="2"/>
            <a:r>
              <a:rPr lang="ja-jp" sz="2000" dirty="0">
                <a:ea typeface="Meiryo" panose="020B0604030504040204" pitchFamily="34" charset="-128"/>
                <a:cs typeface="Meiryo" panose="020B0604030504040204" pitchFamily="34" charset="-128"/>
              </a:rPr>
              <a:t>Windows および Mac でのランタイム ロギング</a:t>
            </a:r>
          </a:p>
          <a:p>
            <a:pPr lvl="1"/>
            <a:r>
              <a:rPr lang="ja-jp" sz="2800" dirty="0">
                <a:ea typeface="Meiryo" panose="020B0604030504040204" pitchFamily="34" charset="-128"/>
                <a:cs typeface="Meiryo" panose="020B0604030504040204" pitchFamily="34" charset="-128"/>
              </a:rPr>
              <a:t>マニフェスト ファイルを検証します。</a:t>
            </a:r>
          </a:p>
          <a:p>
            <a:pPr lvl="1"/>
            <a:r>
              <a:rPr lang="ja-jp" sz="2800" dirty="0">
                <a:ea typeface="Meiryo" panose="020B0604030504040204" pitchFamily="34" charset="-128"/>
                <a:cs typeface="Meiryo" panose="020B0604030504040204" pitchFamily="34" charset="-128"/>
              </a:rPr>
              <a:t>必要な Office クライアントとプラットフォームをテストします。</a:t>
            </a:r>
          </a:p>
        </p:txBody>
      </p:sp>
    </p:spTree>
    <p:extLst>
      <p:ext uri="{BB962C8B-B14F-4D97-AF65-F5344CB8AC3E}">
        <p14:creationId xmlns:p14="http://schemas.microsoft.com/office/powerpoint/2010/main" val="35874092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571500" y="3525878"/>
            <a:ext cx="9144000" cy="553998"/>
          </a:xfrm>
        </p:spPr>
        <p:txBody>
          <a:bodyPr/>
          <a:lstStyle/>
          <a:p>
            <a:r>
              <a:rPr lang="ja-jp" b="1" dirty="0">
                <a:latin typeface="Meiryo" panose="020B0604030504040204" pitchFamily="34" charset="-128"/>
                <a:ea typeface="Meiryo" panose="020B0604030504040204" pitchFamily="34" charset="-128"/>
                <a:cs typeface="Meiryo" panose="020B0604030504040204" pitchFamily="34" charset="-128"/>
              </a:rPr>
              <a:t>アクション可能メッセージ</a:t>
            </a:r>
          </a:p>
        </p:txBody>
      </p:sp>
    </p:spTree>
    <p:extLst>
      <p:ext uri="{BB962C8B-B14F-4D97-AF65-F5344CB8AC3E}">
        <p14:creationId xmlns:p14="http://schemas.microsoft.com/office/powerpoint/2010/main" val="43348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4200" y="355600"/>
            <a:ext cx="10515600" cy="553998"/>
          </a:xfrm>
        </p:spPr>
        <p:txBody>
          <a:bodyPr/>
          <a:lstStyle/>
          <a:p>
            <a:r>
              <a:rPr lang="ja-jp" b="1" spc="0" dirty="0">
                <a:latin typeface="+mn-lt"/>
                <a:ea typeface="Meiryo" panose="020B0604030504040204" pitchFamily="34" charset="-128"/>
                <a:cs typeface="Meiryo" panose="020B0604030504040204" pitchFamily="34" charset="-128"/>
              </a:rPr>
              <a:t>アクション可能メッセージの概要</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p:txBody>
          <a:bodyPr>
            <a:normAutofit/>
          </a:bodyPr>
          <a:lstStyle/>
          <a:p>
            <a:pPr marL="0" indent="0">
              <a:buNone/>
            </a:pPr>
            <a:r>
              <a:rPr lang="ja-jp" dirty="0">
                <a:ea typeface="Meiryo" panose="020B0604030504040204" pitchFamily="34" charset="-128"/>
                <a:cs typeface="Meiryo" panose="020B0604030504040204" pitchFamily="34" charset="-128"/>
              </a:rPr>
              <a:t>アクション可能メッセージを使用すると、ユーザーは、Outlook で毎日使用しているサービスからのメッセージのタスクを完了できます。アクション可能メッセージは、グループまたは受信トレイのコネクタを介して投稿することも、メールで直接送信することもできます。</a:t>
            </a:r>
          </a:p>
          <a:p>
            <a:pPr lvl="1"/>
            <a:endParaRPr lang="en-US" dirty="0">
              <a:ea typeface="Meiryo" panose="020B0604030504040204" pitchFamily="34" charset="-128"/>
              <a:cs typeface="Meiryo" panose="020B0604030504040204" pitchFamily="34" charset="-128"/>
            </a:endParaRPr>
          </a:p>
          <a:p>
            <a:pPr marL="0" indent="0">
              <a:buNone/>
            </a:pPr>
            <a:r>
              <a:rPr lang="ja-jp" dirty="0">
                <a:ea typeface="Meiryo" panose="020B0604030504040204" pitchFamily="34" charset="-128"/>
                <a:cs typeface="Meiryo" panose="020B0604030504040204" pitchFamily="34" charset="-128"/>
              </a:rPr>
              <a:t>メールで送信するアクション可能メッセージ:</a:t>
            </a:r>
          </a:p>
          <a:p>
            <a:pPr lvl="1"/>
            <a:r>
              <a:rPr lang="ja-jp" dirty="0">
                <a:ea typeface="Meiryo" panose="020B0604030504040204" pitchFamily="34" charset="-128"/>
                <a:cs typeface="Meiryo" panose="020B0604030504040204" pitchFamily="34" charset="-128"/>
              </a:rPr>
              <a:t>受信者はグループではなく個人である必要があります。</a:t>
            </a:r>
          </a:p>
          <a:p>
            <a:pPr lvl="1"/>
            <a:r>
              <a:rPr lang="ja-jp" dirty="0">
                <a:ea typeface="Meiryo" panose="020B0604030504040204" pitchFamily="34" charset="-128"/>
                <a:cs typeface="Meiryo" panose="020B0604030504040204" pitchFamily="34" charset="-128"/>
              </a:rPr>
              <a:t>受信者がメッセージに表示される必要があります。受信者を BCC フィールドに入力しないでください。</a:t>
            </a:r>
          </a:p>
          <a:p>
            <a:pPr lvl="1"/>
            <a:r>
              <a:rPr lang="ja-jp" dirty="0">
                <a:ea typeface="Meiryo" panose="020B0604030504040204" pitchFamily="34" charset="-128"/>
                <a:cs typeface="Meiryo" panose="020B0604030504040204" pitchFamily="34" charset="-128"/>
              </a:rPr>
              <a:t>受信者は、Outlook.com または Office 365 の Exchange Online にメールボックスを持っている必要があります。</a:t>
            </a:r>
          </a:p>
          <a:p>
            <a:pPr lvl="1"/>
            <a:endParaRPr lang="en-US"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30234218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4199" y="384826"/>
            <a:ext cx="10742561" cy="1107996"/>
          </a:xfrm>
        </p:spPr>
        <p:txBody>
          <a:bodyPr/>
          <a:lstStyle/>
          <a:p>
            <a:r>
              <a:rPr lang="ja-jp" b="1" dirty="0">
                <a:ea typeface="Meiryo" panose="020B0604030504040204" pitchFamily="34" charset="-128"/>
                <a:cs typeface="Meiryo" panose="020B0604030504040204" pitchFamily="34" charset="-128"/>
              </a:rPr>
              <a:t>アダプティブ カードを使用したアクション可能メッセージ</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689170"/>
            <a:ext cx="10872347" cy="5238258"/>
          </a:xfrm>
        </p:spPr>
        <p:txBody>
          <a:bodyPr>
            <a:normAutofit/>
          </a:bodyPr>
          <a:lstStyle/>
          <a:p>
            <a:pPr marL="0" indent="0">
              <a:spcBef>
                <a:spcPts val="0"/>
              </a:spcBef>
              <a:spcAft>
                <a:spcPts val="600"/>
              </a:spcAft>
              <a:buNone/>
            </a:pPr>
            <a:r>
              <a:rPr lang="ja-jp" sz="2600" dirty="0">
                <a:ea typeface="Meiryo" panose="020B0604030504040204" pitchFamily="34" charset="-128"/>
                <a:cs typeface="Meiryo" panose="020B0604030504040204" pitchFamily="34" charset="-128"/>
              </a:rPr>
              <a:t>アダプティブ カードでは情報をすぐに伝えることができ、ユーザーはそのユーザー インターフェイスでカードを表示して操作できます。アダプティブカードを使用すると、ユーザーはアプリを開かなくてもすばやく対応できます。</a:t>
            </a:r>
          </a:p>
          <a:p>
            <a:pPr>
              <a:spcBef>
                <a:spcPts val="600"/>
              </a:spcBef>
            </a:pPr>
            <a:r>
              <a:rPr lang="ja-jp" sz="2600" dirty="0">
                <a:ea typeface="Meiryo" panose="020B0604030504040204" pitchFamily="34" charset="-128"/>
                <a:cs typeface="Meiryo" panose="020B0604030504040204" pitchFamily="34" charset="-128"/>
              </a:rPr>
              <a:t>アダプティブ カードのレイアウト:</a:t>
            </a:r>
          </a:p>
          <a:p>
            <a:pPr lvl="1"/>
            <a:r>
              <a:rPr lang="ja-jp" dirty="0">
                <a:ea typeface="Meiryo" panose="020B0604030504040204" pitchFamily="34" charset="-128"/>
                <a:cs typeface="Meiryo" panose="020B0604030504040204" pitchFamily="34" charset="-128"/>
              </a:rPr>
              <a:t>タイトル</a:t>
            </a:r>
          </a:p>
          <a:p>
            <a:pPr lvl="1"/>
            <a:r>
              <a:rPr lang="ja-jp" dirty="0">
                <a:ea typeface="Meiryo" panose="020B0604030504040204" pitchFamily="34" charset="-128"/>
                <a:cs typeface="Meiryo" panose="020B0604030504040204" pitchFamily="34" charset="-128"/>
              </a:rPr>
              <a:t>説明文</a:t>
            </a:r>
          </a:p>
          <a:p>
            <a:pPr lvl="1"/>
            <a:r>
              <a:rPr lang="ja-jp" dirty="0">
                <a:ea typeface="Meiryo" panose="020B0604030504040204" pitchFamily="34" charset="-128"/>
                <a:cs typeface="Meiryo" panose="020B0604030504040204" pitchFamily="34" charset="-128"/>
              </a:rPr>
              <a:t>1 つ以上の詳細列</a:t>
            </a:r>
          </a:p>
          <a:p>
            <a:pPr marL="228600" lvl="1">
              <a:spcBef>
                <a:spcPts val="1200"/>
              </a:spcBef>
            </a:pPr>
            <a:r>
              <a:rPr lang="ja-jp" altLang="en-US" sz="2600" dirty="0">
                <a:ea typeface="Meiryo" panose="020B0604030504040204" pitchFamily="34" charset="-128"/>
                <a:cs typeface="Meiryo" panose="020B0604030504040204" pitchFamily="34" charset="-128"/>
              </a:rPr>
              <a:t>アダプティブ カードの更新</a:t>
            </a:r>
            <a:r>
              <a:rPr lang="en-US" altLang="ja-JP" sz="2600" dirty="0">
                <a:ea typeface="Meiryo" panose="020B0604030504040204" pitchFamily="34" charset="-128"/>
                <a:cs typeface="Meiryo" panose="020B0604030504040204" pitchFamily="34" charset="-128"/>
              </a:rPr>
              <a:t>:</a:t>
            </a:r>
          </a:p>
          <a:p>
            <a:pPr lvl="1"/>
            <a:r>
              <a:rPr lang="ja-jp" dirty="0">
                <a:ea typeface="Meiryo" panose="020B0604030504040204" pitchFamily="34" charset="-128"/>
                <a:cs typeface="Meiryo" panose="020B0604030504040204" pitchFamily="34" charset="-128"/>
              </a:rPr>
              <a:t>承認シナリオ</a:t>
            </a:r>
          </a:p>
          <a:p>
            <a:pPr lvl="1"/>
            <a:r>
              <a:rPr lang="ja-jp" dirty="0">
                <a:ea typeface="Meiryo" panose="020B0604030504040204" pitchFamily="34" charset="-128"/>
                <a:cs typeface="Meiryo" panose="020B0604030504040204" pitchFamily="34" charset="-128"/>
              </a:rPr>
              <a:t>タスクの状態</a:t>
            </a:r>
          </a:p>
          <a:p>
            <a:pPr lvl="1"/>
            <a:r>
              <a:rPr lang="ja-jp" dirty="0">
                <a:ea typeface="Meiryo" panose="020B0604030504040204" pitchFamily="34" charset="-128"/>
                <a:cs typeface="Meiryo" panose="020B0604030504040204" pitchFamily="34" charset="-128"/>
              </a:rPr>
              <a:t>アンケート</a:t>
            </a:r>
          </a:p>
          <a:p>
            <a:pPr marL="228600" lvl="1"/>
            <a:endParaRPr lang="en-US" sz="2800" dirty="0">
              <a:ea typeface="Meiryo" panose="020B0604030504040204" pitchFamily="34" charset="-128"/>
              <a:cs typeface="Meiryo" panose="020B0604030504040204" pitchFamily="34" charset="-128"/>
            </a:endParaRPr>
          </a:p>
          <a:p>
            <a:pPr lvl="1"/>
            <a:endParaRPr lang="en-US" dirty="0">
              <a:ea typeface="Meiryo" panose="020B0604030504040204" pitchFamily="34" charset="-128"/>
              <a:cs typeface="Meiryo" panose="020B0604030504040204" pitchFamily="34" charset="-128"/>
            </a:endParaRPr>
          </a:p>
        </p:txBody>
      </p:sp>
    </p:spTree>
    <p:extLst>
      <p:ext uri="{BB962C8B-B14F-4D97-AF65-F5344CB8AC3E}">
        <p14:creationId xmlns:p14="http://schemas.microsoft.com/office/powerpoint/2010/main" val="283242702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ja-jp" b="1" dirty="0">
                <a:latin typeface="Meiryo" panose="020B0604030504040204" pitchFamily="34" charset="-128"/>
                <a:ea typeface="Meiryo" panose="020B0604030504040204" pitchFamily="34" charset="-128"/>
                <a:cs typeface="Meiryo" panose="020B0604030504040204" pitchFamily="34" charset="-128"/>
              </a:rPr>
              <a:t>デモ</a:t>
            </a:r>
          </a:p>
        </p:txBody>
      </p:sp>
      <p:sp>
        <p:nvSpPr>
          <p:cNvPr id="3" name="Rectangle 2">
            <a:extLst>
              <a:ext uri="{FF2B5EF4-FFF2-40B4-BE49-F238E27FC236}">
                <a16:creationId xmlns:a16="http://schemas.microsoft.com/office/drawing/2014/main" id="{BEC37AB2-ABE2-4253-8225-E7BF1EDB068C}"/>
              </a:ext>
            </a:extLst>
          </p:cNvPr>
          <p:cNvSpPr/>
          <p:nvPr/>
        </p:nvSpPr>
        <p:spPr>
          <a:xfrm>
            <a:off x="4969869" y="3164568"/>
            <a:ext cx="6900466" cy="523220"/>
          </a:xfrm>
          <a:prstGeom prst="rect">
            <a:avLst/>
          </a:prstGeom>
        </p:spPr>
        <p:txBody>
          <a:bodyPr wrap="square" anchor="t">
            <a:spAutoFit/>
          </a:bodyPr>
          <a:lstStyle/>
          <a:p>
            <a:pPr defTabSz="932742">
              <a:spcBef>
                <a:spcPct val="20000"/>
              </a:spcBef>
              <a:buSzPct val="90000"/>
            </a:pPr>
            <a:r>
              <a:rPr lang="ja-jp" sz="2800" dirty="0">
                <a:gradFill>
                  <a:gsLst>
                    <a:gs pos="1250">
                      <a:schemeClr val="tx1"/>
                    </a:gs>
                    <a:gs pos="100000">
                      <a:schemeClr val="tx1"/>
                    </a:gs>
                  </a:gsLst>
                  <a:lin ang="5400000" scaled="0"/>
                </a:gradFill>
                <a:latin typeface="Meiryo" panose="020B0604030504040204" pitchFamily="34" charset="-128"/>
                <a:ea typeface="Meiryo" panose="020B0604030504040204" pitchFamily="34" charset="-128"/>
                <a:cs typeface="Meiryo" panose="020B0604030504040204" pitchFamily="34" charset="-128"/>
              </a:rPr>
              <a:t>アクション可能メッセージについて</a:t>
            </a:r>
          </a:p>
        </p:txBody>
      </p:sp>
    </p:spTree>
    <p:extLst>
      <p:ext uri="{BB962C8B-B14F-4D97-AF65-F5344CB8AC3E}">
        <p14:creationId xmlns:p14="http://schemas.microsoft.com/office/powerpoint/2010/main" val="9769981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971D151-9E9B-4EFB-A10C-8CBF0ED06559}"/>
              </a:ext>
            </a:extLst>
          </p:cNvPr>
          <p:cNvSpPr>
            <a:spLocks noGrp="1"/>
          </p:cNvSpPr>
          <p:nvPr>
            <p:ph type="title"/>
          </p:nvPr>
        </p:nvSpPr>
        <p:spPr>
          <a:xfrm>
            <a:off x="588263" y="457200"/>
            <a:ext cx="11018520" cy="984885"/>
          </a:xfrm>
        </p:spPr>
        <p:txBody>
          <a:bodyPr/>
          <a:lstStyle/>
          <a:p>
            <a:pPr lvl="0">
              <a:defRPr/>
            </a:pPr>
            <a:r>
              <a:rPr lang="ja-jp" b="1" spc="0" dirty="0">
                <a:gradFill>
                  <a:gsLst>
                    <a:gs pos="7051">
                      <a:srgbClr val="000000"/>
                    </a:gs>
                    <a:gs pos="20000">
                      <a:srgbClr val="000000"/>
                    </a:gs>
                  </a:gsLst>
                  <a:lin ang="5400000" scaled="1"/>
                </a:gradFill>
                <a:ea typeface="Meiryo" panose="020B0604030504040204" pitchFamily="34" charset="-128"/>
                <a:cs typeface="Meiryo" panose="020B0604030504040204" pitchFamily="34" charset="-128"/>
              </a:rPr>
              <a:t>ありがとうございました</a:t>
            </a:r>
            <a:br>
              <a:rPr b="1" spc="0" dirty="0">
                <a:ea typeface="Meiryo" panose="020B0604030504040204" pitchFamily="34" charset="-128"/>
                <a:cs typeface="Meiryo" panose="020B0604030504040204" pitchFamily="34" charset="-128"/>
              </a:rPr>
            </a:br>
            <a:r>
              <a:rPr lang="ja-jp" sz="2800" b="1" spc="0" dirty="0">
                <a:solidFill>
                  <a:schemeClr val="accent1"/>
                </a:solidFill>
                <a:ea typeface="Meiryo" panose="020B0604030504040204" pitchFamily="34" charset="-128"/>
                <a:cs typeface="Meiryo" panose="020B0604030504040204" pitchFamily="34" charset="-128"/>
              </a:rPr>
              <a:t>Microsoft 365 開発者向けリソース</a:t>
            </a:r>
            <a:endParaRPr lang="en-US" b="1" spc="0" dirty="0">
              <a:ea typeface="Meiryo" panose="020B0604030504040204" pitchFamily="34" charset="-128"/>
              <a:cs typeface="Meiryo" panose="020B0604030504040204" pitchFamily="34" charset="-128"/>
            </a:endParaRPr>
          </a:p>
        </p:txBody>
      </p:sp>
      <p:pic>
        <p:nvPicPr>
          <p:cNvPr id="11" name="Picture 10">
            <a:extLst>
              <a:ext uri="{FF2B5EF4-FFF2-40B4-BE49-F238E27FC236}">
                <a16:creationId xmlns:a16="http://schemas.microsoft.com/office/drawing/2014/main" id="{06CBD086-5527-4E8C-BDD4-9107BCDA174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99128" y="3212905"/>
            <a:ext cx="997867" cy="997867"/>
          </a:xfrm>
          <a:prstGeom prst="rect">
            <a:avLst/>
          </a:prstGeom>
        </p:spPr>
      </p:pic>
      <p:pic>
        <p:nvPicPr>
          <p:cNvPr id="14" name="Picture 13">
            <a:extLst>
              <a:ext uri="{FF2B5EF4-FFF2-40B4-BE49-F238E27FC236}">
                <a16:creationId xmlns:a16="http://schemas.microsoft.com/office/drawing/2014/main" id="{D0B739D4-C152-4071-AE8A-A8C1537552F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38080" y="4644463"/>
            <a:ext cx="719962" cy="719962"/>
          </a:xfrm>
          <a:prstGeom prst="rect">
            <a:avLst/>
          </a:prstGeom>
        </p:spPr>
      </p:pic>
      <p:sp>
        <p:nvSpPr>
          <p:cNvPr id="15" name="Content Placeholder 2">
            <a:extLst>
              <a:ext uri="{FF2B5EF4-FFF2-40B4-BE49-F238E27FC236}">
                <a16:creationId xmlns:a16="http://schemas.microsoft.com/office/drawing/2014/main" id="{238DF2FA-CF7D-4F58-82A1-D6078695866B}"/>
              </a:ext>
            </a:extLst>
          </p:cNvPr>
          <p:cNvSpPr txBox="1">
            <a:spLocks/>
          </p:cNvSpPr>
          <p:nvPr/>
        </p:nvSpPr>
        <p:spPr>
          <a:xfrm>
            <a:off x="1547145" y="4621267"/>
            <a:ext cx="9449252" cy="15573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jp" sz="2000" b="1" i="0" u="none" strike="noStrike" kern="1200" cap="none" spc="0" normalizeH="0" baseline="0" noProof="0" dirty="0">
                <a:ln>
                  <a:noFill/>
                </a:ln>
                <a:solidFill>
                  <a:srgbClr val="1A1A1A"/>
                </a:solidFill>
                <a:effectLst/>
                <a:uLnTx/>
                <a:uFillTx/>
                <a:ea typeface="Meiryo" panose="020B0604030504040204" pitchFamily="34" charset="-128"/>
                <a:cs typeface="Meiryo" panose="020B0604030504040204" pitchFamily="34" charset="-128"/>
              </a:rPr>
              <a:t>Microsoft 365 デベロッパー センターをチェック!</a:t>
            </a:r>
            <a:r>
              <a:rPr kumimoji="0" lang="ja-jp" sz="2000" b="0" i="0" u="none" strike="noStrike" kern="1200" cap="none" spc="0" normalizeH="0" baseline="0" noProof="0" dirty="0">
                <a:ln>
                  <a:noFill/>
                </a:ln>
                <a:solidFill>
                  <a:srgbClr val="1A1A1A"/>
                </a:solidFill>
                <a:effectLst/>
                <a:uLnTx/>
                <a:uFillTx/>
                <a:ea typeface="Meiryo" panose="020B0604030504040204" pitchFamily="34" charset="-128"/>
                <a:cs typeface="Meiryo" panose="020B0604030504040204" pitchFamily="34" charset="-128"/>
              </a:rPr>
              <a:t>最新の Microsoft 365 開発者向けドキュメント、トレーニング、ブログ投稿などを入手してください。</a:t>
            </a:r>
            <a:r>
              <a:rPr lang="ja-jp" sz="1800" dirty="0">
                <a:solidFill>
                  <a:srgbClr val="0078D4"/>
                </a:solidFill>
                <a:ea typeface="Meiryo" panose="020B0604030504040204" pitchFamily="34" charset="-128"/>
                <a:cs typeface="Meiryo" panose="020B0604030504040204" pitchFamily="34" charset="-128"/>
                <a:hlinkClick r:id="rId5"/>
              </a:rPr>
              <a:t>https://developer.Microsoft.com/Microsoft-365</a:t>
            </a:r>
            <a:endParaRPr lang="en-US" sz="1800" dirty="0">
              <a:solidFill>
                <a:srgbClr val="0078D4"/>
              </a:solidFill>
              <a:ea typeface="Meiryo" panose="020B0604030504040204" pitchFamily="34" charset="-128"/>
              <a:cs typeface="Meiryo" panose="020B0604030504040204" pitchFamily="34" charset="-128"/>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0078D4"/>
              </a:solidFill>
              <a:effectLst/>
              <a:uLnTx/>
              <a:uFillTx/>
              <a:ea typeface="Meiryo" panose="020B0604030504040204" pitchFamily="34" charset="-128"/>
              <a:cs typeface="Meiryo" panose="020B0604030504040204" pitchFamily="34" charset="-128"/>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0078D4"/>
              </a:solidFill>
              <a:effectLst/>
              <a:uLnTx/>
              <a:uFillTx/>
              <a:ea typeface="Meiryo" panose="020B0604030504040204" pitchFamily="34" charset="-128"/>
              <a:cs typeface="Meiryo" panose="020B0604030504040204" pitchFamily="34" charset="-128"/>
            </a:endParaRPr>
          </a:p>
        </p:txBody>
      </p:sp>
      <p:sp>
        <p:nvSpPr>
          <p:cNvPr id="16" name="Content Placeholder 2">
            <a:extLst>
              <a:ext uri="{FF2B5EF4-FFF2-40B4-BE49-F238E27FC236}">
                <a16:creationId xmlns:a16="http://schemas.microsoft.com/office/drawing/2014/main" id="{1CF0D5F8-D8BA-4DFF-B137-F81100F2005D}"/>
              </a:ext>
            </a:extLst>
          </p:cNvPr>
          <p:cNvSpPr txBox="1">
            <a:spLocks/>
          </p:cNvSpPr>
          <p:nvPr/>
        </p:nvSpPr>
        <p:spPr>
          <a:xfrm>
            <a:off x="1559671" y="3307136"/>
            <a:ext cx="9575432" cy="10279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jp" sz="2000" b="1" i="0" u="none" strike="noStrike" kern="1200" cap="none" spc="0" normalizeH="0" baseline="0" noProof="0" dirty="0">
                <a:ln>
                  <a:noFill/>
                </a:ln>
                <a:solidFill>
                  <a:srgbClr val="1A1A1A"/>
                </a:solidFill>
                <a:effectLst/>
                <a:uLnTx/>
                <a:uFillTx/>
                <a:ea typeface="Meiryo" panose="020B0604030504040204" pitchFamily="34" charset="-128"/>
                <a:cs typeface="Meiryo" panose="020B0604030504040204" pitchFamily="34" charset="-128"/>
              </a:rPr>
              <a:t>Microsoft 365 認定資格を取得!</a:t>
            </a:r>
            <a:r>
              <a:rPr kumimoji="0" lang="en-US" altLang="ja-JP" sz="2000" b="1" i="0" u="none" strike="noStrike" kern="1200" cap="none" spc="0" normalizeH="0" baseline="0" noProof="0" dirty="0">
                <a:ln>
                  <a:noFill/>
                </a:ln>
                <a:solidFill>
                  <a:srgbClr val="1A1A1A"/>
                </a:solidFill>
                <a:effectLst/>
                <a:uLnTx/>
                <a:uFillTx/>
                <a:ea typeface="Meiryo" panose="020B0604030504040204" pitchFamily="34" charset="-128"/>
                <a:cs typeface="Meiryo" panose="020B0604030504040204" pitchFamily="34" charset="-128"/>
              </a:rPr>
              <a:t> </a:t>
            </a:r>
            <a:r>
              <a:rPr kumimoji="0" lang="ja-jp" sz="2000" b="0" i="0" u="none" strike="noStrike" kern="1200" cap="none" spc="0" normalizeH="0" baseline="0" noProof="0" dirty="0">
                <a:ln>
                  <a:noFill/>
                </a:ln>
                <a:solidFill>
                  <a:srgbClr val="1A1A1A"/>
                </a:solidFill>
                <a:effectLst/>
                <a:uLnTx/>
                <a:uFillTx/>
                <a:ea typeface="Meiryo" panose="020B0604030504040204" pitchFamily="34" charset="-128"/>
                <a:cs typeface="Meiryo" panose="020B0604030504040204" pitchFamily="34" charset="-128"/>
              </a:rPr>
              <a:t>Developer Associate 認定をぜひ取得してください。</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jp" sz="1800" b="0" i="0" u="none" strike="noStrike" kern="1200" cap="none" spc="0" normalizeH="0" baseline="0" noProof="0" dirty="0">
                <a:ln>
                  <a:noFill/>
                </a:ln>
                <a:solidFill>
                  <a:srgbClr val="0078D4"/>
                </a:solidFill>
                <a:effectLst/>
                <a:uLnTx/>
                <a:uFillTx/>
                <a:ea typeface="Meiryo" panose="020B0604030504040204" pitchFamily="34" charset="-128"/>
                <a:cs typeface="Meiryo" panose="020B0604030504040204" pitchFamily="34" charset="-128"/>
                <a:hlinkClick r:id="rId6">
                  <a:extLst>
                    <a:ext uri="{A12FA001-AC4F-418D-AE19-62706E023703}">
                      <ahyp:hlinkClr xmlns:ahyp="http://schemas.microsoft.com/office/drawing/2018/hyperlinkcolor" val="tx"/>
                    </a:ext>
                  </a:extLst>
                </a:hlinkClick>
              </a:rPr>
              <a:t>Exam MS-600</a:t>
            </a:r>
            <a:r>
              <a:rPr kumimoji="0" lang="ja-jp" sz="1800" b="0" i="0" u="none" strike="noStrike" kern="1200" cap="none" spc="0" normalizeH="0" baseline="0" noProof="0" dirty="0">
                <a:ln>
                  <a:noFill/>
                </a:ln>
                <a:gradFill>
                  <a:gsLst>
                    <a:gs pos="1250">
                      <a:srgbClr val="000000"/>
                    </a:gs>
                    <a:gs pos="100000">
                      <a:srgbClr val="000000"/>
                    </a:gs>
                  </a:gsLst>
                  <a:lin ang="5400000" scaled="0"/>
                </a:gradFill>
                <a:effectLst/>
                <a:uLnTx/>
                <a:uFillTx/>
                <a:ea typeface="Meiryo" panose="020B0604030504040204" pitchFamily="34" charset="-128"/>
                <a:cs typeface="Meiryo" panose="020B0604030504040204" pitchFamily="34" charset="-128"/>
              </a:rPr>
              <a:t>: </a:t>
            </a:r>
            <a:r>
              <a:rPr kumimoji="0" lang="ja-jp" sz="1800" b="0" i="0" u="none" strike="noStrike" kern="1200" cap="none" spc="0" normalizeH="0" baseline="0" noProof="0" dirty="0">
                <a:ln>
                  <a:noFill/>
                </a:ln>
                <a:solidFill>
                  <a:srgbClr val="1A1A1A"/>
                </a:solidFill>
                <a:effectLst/>
                <a:uLnTx/>
                <a:uFillTx/>
                <a:ea typeface="Meiryo" panose="020B0604030504040204" pitchFamily="34" charset="-128"/>
                <a:cs typeface="Meiryo" panose="020B0604030504040204" pitchFamily="34" charset="-128"/>
              </a:rPr>
              <a:t>Building Applications and Solutions with Microsoft 365 Core Services (ベータ)</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100" b="0" i="0" u="none" strike="noStrike" kern="1200" cap="none" spc="0" normalizeH="0" baseline="0" noProof="0" dirty="0">
              <a:ln>
                <a:noFill/>
              </a:ln>
              <a:gradFill>
                <a:gsLst>
                  <a:gs pos="1250">
                    <a:srgbClr val="000000"/>
                  </a:gs>
                  <a:gs pos="100000">
                    <a:srgbClr val="000000"/>
                  </a:gs>
                </a:gsLst>
                <a:lin ang="5400000" scaled="0"/>
              </a:gradFill>
              <a:effectLst/>
              <a:uLnTx/>
              <a:uFillTx/>
              <a:ea typeface="Meiryo" panose="020B0604030504040204" pitchFamily="34" charset="-128"/>
              <a:cs typeface="Meiryo" panose="020B0604030504040204" pitchFamily="34" charset="-128"/>
            </a:endParaRPr>
          </a:p>
        </p:txBody>
      </p:sp>
      <p:sp>
        <p:nvSpPr>
          <p:cNvPr id="18" name="Content Placeholder 2">
            <a:extLst>
              <a:ext uri="{FF2B5EF4-FFF2-40B4-BE49-F238E27FC236}">
                <a16:creationId xmlns:a16="http://schemas.microsoft.com/office/drawing/2014/main" id="{0D03429D-34AD-46D8-8776-B62FA2EC3673}"/>
              </a:ext>
            </a:extLst>
          </p:cNvPr>
          <p:cNvSpPr txBox="1">
            <a:spLocks/>
          </p:cNvSpPr>
          <p:nvPr/>
        </p:nvSpPr>
        <p:spPr>
          <a:xfrm>
            <a:off x="1559671" y="2265651"/>
            <a:ext cx="9981444" cy="400110"/>
          </a:xfrm>
          <a:prstGeom prst="rect">
            <a:avLst/>
          </a:prstGeom>
        </p:spPr>
        <p:txBody>
          <a:bodyPr wrap="square" l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jp" sz="2000" b="1" i="0" u="none" strike="noStrike" kern="1200" cap="none" spc="0" normalizeH="0" baseline="0" noProof="0" dirty="0">
                <a:ln>
                  <a:noFill/>
                </a:ln>
                <a:solidFill>
                  <a:srgbClr val="1A1A1A"/>
                </a:solidFill>
                <a:effectLst/>
                <a:uLnTx/>
                <a:uFillTx/>
                <a:ea typeface="Meiryo" panose="020B0604030504040204" pitchFamily="34" charset="-128"/>
                <a:cs typeface="Meiryo" panose="020B0604030504040204" pitchFamily="34" charset="-128"/>
                <a:hlinkClick r:id="rId7"/>
              </a:rPr>
              <a:t>Microsoft Learn</a:t>
            </a:r>
            <a:r>
              <a:rPr kumimoji="0" lang="ja-jp" sz="2000" b="0" i="0" u="none" strike="noStrike" kern="1200" cap="none" spc="0" normalizeH="0" baseline="0" noProof="0" dirty="0">
                <a:ln>
                  <a:noFill/>
                </a:ln>
                <a:solidFill>
                  <a:srgbClr val="1A1A1A"/>
                </a:solidFill>
                <a:effectLst/>
                <a:uLnTx/>
                <a:uFillTx/>
                <a:ea typeface="Meiryo" panose="020B0604030504040204" pitchFamily="34" charset="-128"/>
                <a:cs typeface="Meiryo" panose="020B0604030504040204" pitchFamily="34" charset="-128"/>
              </a:rPr>
              <a:t> の Microsoft 365 開発者</a:t>
            </a:r>
            <a:r>
              <a:rPr kumimoji="0" lang="ja-jp" sz="2000" b="1" i="0" u="none" strike="noStrike" kern="1200" cap="none" spc="0" normalizeH="0" baseline="0" noProof="0" dirty="0">
                <a:ln>
                  <a:noFill/>
                </a:ln>
                <a:solidFill>
                  <a:srgbClr val="1A1A1A"/>
                </a:solidFill>
                <a:effectLst/>
                <a:uLnTx/>
                <a:uFillTx/>
                <a:ea typeface="Meiryo" panose="020B0604030504040204" pitchFamily="34" charset="-128"/>
                <a:cs typeface="Meiryo" panose="020B0604030504040204" pitchFamily="34" charset="-128"/>
              </a:rPr>
              <a:t>トレーニング</a:t>
            </a:r>
            <a:r>
              <a:rPr kumimoji="0" lang="ja-jp" sz="2000" b="0" i="0" u="none" strike="noStrike" kern="1200" cap="none" spc="0" normalizeH="0" baseline="0" noProof="0" dirty="0">
                <a:ln>
                  <a:noFill/>
                </a:ln>
                <a:solidFill>
                  <a:srgbClr val="1A1A1A"/>
                </a:solidFill>
                <a:effectLst/>
                <a:uLnTx/>
                <a:uFillTx/>
                <a:ea typeface="Meiryo" panose="020B0604030504040204" pitchFamily="34" charset="-128"/>
                <a:cs typeface="Meiryo" panose="020B0604030504040204" pitchFamily="34" charset="-128"/>
              </a:rPr>
              <a:t> </a:t>
            </a:r>
            <a:r>
              <a:rPr kumimoji="0" lang="ja-jp" sz="2000" b="1" i="0" u="none" strike="noStrike" kern="1200" cap="none" spc="0" normalizeH="0" baseline="0" noProof="0" dirty="0">
                <a:ln>
                  <a:noFill/>
                </a:ln>
                <a:solidFill>
                  <a:srgbClr val="1A1A1A"/>
                </a:solidFill>
                <a:effectLst/>
                <a:uLnTx/>
                <a:uFillTx/>
                <a:ea typeface="Meiryo" panose="020B0604030504040204" pitchFamily="34" charset="-128"/>
                <a:cs typeface="Meiryo" panose="020B0604030504040204" pitchFamily="34" charset="-128"/>
              </a:rPr>
              <a:t>モジュール</a:t>
            </a:r>
            <a:r>
              <a:rPr kumimoji="0" lang="ja-jp" sz="2000" b="0" i="0" u="none" strike="noStrike" kern="1200" cap="none" spc="0" normalizeH="0" baseline="0" noProof="0" dirty="0">
                <a:ln>
                  <a:noFill/>
                </a:ln>
                <a:solidFill>
                  <a:srgbClr val="1A1A1A"/>
                </a:solidFill>
                <a:effectLst/>
                <a:uLnTx/>
                <a:uFillTx/>
                <a:ea typeface="Meiryo" panose="020B0604030504040204" pitchFamily="34" charset="-128"/>
                <a:cs typeface="Meiryo" panose="020B0604030504040204" pitchFamily="34" charset="-128"/>
              </a:rPr>
              <a:t>をご利用ください。</a:t>
            </a:r>
          </a:p>
        </p:txBody>
      </p:sp>
      <p:grpSp>
        <p:nvGrpSpPr>
          <p:cNvPr id="12" name="Group 10">
            <a:extLst>
              <a:ext uri="{FF2B5EF4-FFF2-40B4-BE49-F238E27FC236}">
                <a16:creationId xmlns:a16="http://schemas.microsoft.com/office/drawing/2014/main" id="{383A1577-3E85-428E-8871-5371505DF3BE}"/>
              </a:ext>
              <a:ext uri="{C183D7F6-B498-43B3-948B-1728B52AA6E4}">
                <adec:decorative xmlns:adec="http://schemas.microsoft.com/office/drawing/2017/decorative" val="1"/>
              </a:ext>
            </a:extLst>
          </p:cNvPr>
          <p:cNvGrpSpPr>
            <a:grpSpLocks noChangeAspect="1"/>
          </p:cNvGrpSpPr>
          <p:nvPr/>
        </p:nvGrpSpPr>
        <p:grpSpPr bwMode="auto">
          <a:xfrm>
            <a:off x="482144" y="2087316"/>
            <a:ext cx="897397" cy="749110"/>
            <a:chOff x="420" y="1322"/>
            <a:chExt cx="351" cy="293"/>
          </a:xfrm>
        </p:grpSpPr>
        <p:sp>
          <p:nvSpPr>
            <p:cNvPr id="28" name="Freeform 11">
              <a:extLst>
                <a:ext uri="{FF2B5EF4-FFF2-40B4-BE49-F238E27FC236}">
                  <a16:creationId xmlns:a16="http://schemas.microsoft.com/office/drawing/2014/main" id="{B123880E-D271-47D8-9BDE-16C7AF873E7F}"/>
                </a:ext>
              </a:extLst>
            </p:cNvPr>
            <p:cNvSpPr>
              <a:spLocks/>
            </p:cNvSpPr>
            <p:nvPr/>
          </p:nvSpPr>
          <p:spPr bwMode="auto">
            <a:xfrm>
              <a:off x="486" y="1470"/>
              <a:ext cx="220" cy="106"/>
            </a:xfrm>
            <a:custGeom>
              <a:avLst/>
              <a:gdLst>
                <a:gd name="T0" fmla="*/ 266 w 266"/>
                <a:gd name="T1" fmla="*/ 40 h 128"/>
                <a:gd name="T2" fmla="*/ 266 w 266"/>
                <a:gd name="T3" fmla="*/ 40 h 128"/>
                <a:gd name="T4" fmla="*/ 261 w 266"/>
                <a:gd name="T5" fmla="*/ 6 h 128"/>
                <a:gd name="T6" fmla="*/ 259 w 266"/>
                <a:gd name="T7" fmla="*/ 0 h 128"/>
                <a:gd name="T8" fmla="*/ 145 w 266"/>
                <a:gd name="T9" fmla="*/ 57 h 128"/>
                <a:gd name="T10" fmla="*/ 133 w 266"/>
                <a:gd name="T11" fmla="*/ 63 h 128"/>
                <a:gd name="T12" fmla="*/ 121 w 266"/>
                <a:gd name="T13" fmla="*/ 57 h 128"/>
                <a:gd name="T14" fmla="*/ 6 w 266"/>
                <a:gd name="T15" fmla="*/ 0 h 128"/>
                <a:gd name="T16" fmla="*/ 2 w 266"/>
                <a:gd name="T17" fmla="*/ 17 h 128"/>
                <a:gd name="T18" fmla="*/ 0 w 266"/>
                <a:gd name="T19" fmla="*/ 38 h 128"/>
                <a:gd name="T20" fmla="*/ 0 w 266"/>
                <a:gd name="T21" fmla="*/ 61 h 128"/>
                <a:gd name="T22" fmla="*/ 133 w 266"/>
                <a:gd name="T23" fmla="*/ 128 h 128"/>
                <a:gd name="T24" fmla="*/ 266 w 266"/>
                <a:gd name="T25" fmla="*/ 61 h 128"/>
                <a:gd name="T26" fmla="*/ 266 w 266"/>
                <a:gd name="T2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6" h="128">
                  <a:moveTo>
                    <a:pt x="266" y="40"/>
                  </a:moveTo>
                  <a:lnTo>
                    <a:pt x="266" y="40"/>
                  </a:lnTo>
                  <a:cubicBezTo>
                    <a:pt x="266" y="28"/>
                    <a:pt x="264" y="17"/>
                    <a:pt x="261" y="6"/>
                  </a:cubicBezTo>
                  <a:cubicBezTo>
                    <a:pt x="261" y="4"/>
                    <a:pt x="260" y="2"/>
                    <a:pt x="259" y="0"/>
                  </a:cubicBezTo>
                  <a:lnTo>
                    <a:pt x="145" y="57"/>
                  </a:lnTo>
                  <a:lnTo>
                    <a:pt x="133" y="63"/>
                  </a:lnTo>
                  <a:lnTo>
                    <a:pt x="121" y="57"/>
                  </a:lnTo>
                  <a:lnTo>
                    <a:pt x="6" y="0"/>
                  </a:lnTo>
                  <a:cubicBezTo>
                    <a:pt x="5" y="5"/>
                    <a:pt x="3" y="11"/>
                    <a:pt x="2" y="17"/>
                  </a:cubicBezTo>
                  <a:cubicBezTo>
                    <a:pt x="1" y="24"/>
                    <a:pt x="1" y="31"/>
                    <a:pt x="0" y="38"/>
                  </a:cubicBezTo>
                  <a:cubicBezTo>
                    <a:pt x="0" y="45"/>
                    <a:pt x="0" y="53"/>
                    <a:pt x="0" y="61"/>
                  </a:cubicBezTo>
                  <a:lnTo>
                    <a:pt x="133" y="128"/>
                  </a:lnTo>
                  <a:lnTo>
                    <a:pt x="266" y="61"/>
                  </a:lnTo>
                  <a:lnTo>
                    <a:pt x="266" y="4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ea typeface="Meiryo" panose="020B0604030504040204" pitchFamily="34" charset="-128"/>
                <a:cs typeface="Meiryo" panose="020B0604030504040204" pitchFamily="34" charset="-128"/>
              </a:endParaRPr>
            </a:p>
          </p:txBody>
        </p:sp>
        <p:sp>
          <p:nvSpPr>
            <p:cNvPr id="29" name="Freeform 12">
              <a:extLst>
                <a:ext uri="{FF2B5EF4-FFF2-40B4-BE49-F238E27FC236}">
                  <a16:creationId xmlns:a16="http://schemas.microsoft.com/office/drawing/2014/main" id="{5E9CFBB8-1582-44B2-A1EB-B1FB83FB9A17}"/>
                </a:ext>
              </a:extLst>
            </p:cNvPr>
            <p:cNvSpPr>
              <a:spLocks/>
            </p:cNvSpPr>
            <p:nvPr/>
          </p:nvSpPr>
          <p:spPr bwMode="auto">
            <a:xfrm>
              <a:off x="430" y="1522"/>
              <a:ext cx="46" cy="93"/>
            </a:xfrm>
            <a:custGeom>
              <a:avLst/>
              <a:gdLst>
                <a:gd name="T0" fmla="*/ 15 w 56"/>
                <a:gd name="T1" fmla="*/ 4 h 113"/>
                <a:gd name="T2" fmla="*/ 15 w 56"/>
                <a:gd name="T3" fmla="*/ 4 h 113"/>
                <a:gd name="T4" fmla="*/ 8 w 56"/>
                <a:gd name="T5" fmla="*/ 8 h 113"/>
                <a:gd name="T6" fmla="*/ 0 w 56"/>
                <a:gd name="T7" fmla="*/ 28 h 113"/>
                <a:gd name="T8" fmla="*/ 0 w 56"/>
                <a:gd name="T9" fmla="*/ 113 h 113"/>
                <a:gd name="T10" fmla="*/ 56 w 56"/>
                <a:gd name="T11" fmla="*/ 113 h 113"/>
                <a:gd name="T12" fmla="*/ 56 w 56"/>
                <a:gd name="T13" fmla="*/ 28 h 113"/>
                <a:gd name="T14" fmla="*/ 48 w 56"/>
                <a:gd name="T15" fmla="*/ 8 h 113"/>
                <a:gd name="T16" fmla="*/ 42 w 56"/>
                <a:gd name="T17" fmla="*/ 4 h 113"/>
                <a:gd name="T18" fmla="*/ 28 w 56"/>
                <a:gd name="T19" fmla="*/ 0 h 113"/>
                <a:gd name="T20" fmla="*/ 15 w 56"/>
                <a:gd name="T21" fmla="*/ 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113">
                  <a:moveTo>
                    <a:pt x="15" y="4"/>
                  </a:moveTo>
                  <a:lnTo>
                    <a:pt x="15" y="4"/>
                  </a:lnTo>
                  <a:cubicBezTo>
                    <a:pt x="13" y="5"/>
                    <a:pt x="10" y="6"/>
                    <a:pt x="8" y="8"/>
                  </a:cubicBezTo>
                  <a:cubicBezTo>
                    <a:pt x="3" y="14"/>
                    <a:pt x="0" y="21"/>
                    <a:pt x="0" y="28"/>
                  </a:cubicBezTo>
                  <a:lnTo>
                    <a:pt x="0" y="113"/>
                  </a:lnTo>
                  <a:lnTo>
                    <a:pt x="56" y="113"/>
                  </a:lnTo>
                  <a:lnTo>
                    <a:pt x="56" y="28"/>
                  </a:lnTo>
                  <a:cubicBezTo>
                    <a:pt x="56" y="21"/>
                    <a:pt x="54" y="14"/>
                    <a:pt x="48" y="8"/>
                  </a:cubicBezTo>
                  <a:cubicBezTo>
                    <a:pt x="46" y="6"/>
                    <a:pt x="44" y="5"/>
                    <a:pt x="42" y="4"/>
                  </a:cubicBezTo>
                  <a:cubicBezTo>
                    <a:pt x="37" y="1"/>
                    <a:pt x="33" y="0"/>
                    <a:pt x="28" y="0"/>
                  </a:cubicBezTo>
                  <a:cubicBezTo>
                    <a:pt x="23" y="0"/>
                    <a:pt x="19" y="1"/>
                    <a:pt x="15" y="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ea typeface="Meiryo" panose="020B0604030504040204" pitchFamily="34" charset="-128"/>
                <a:cs typeface="Meiryo" panose="020B0604030504040204" pitchFamily="34" charset="-128"/>
              </a:endParaRPr>
            </a:p>
          </p:txBody>
        </p:sp>
        <p:sp>
          <p:nvSpPr>
            <p:cNvPr id="30" name="Freeform 13">
              <a:extLst>
                <a:ext uri="{FF2B5EF4-FFF2-40B4-BE49-F238E27FC236}">
                  <a16:creationId xmlns:a16="http://schemas.microsoft.com/office/drawing/2014/main" id="{CD22803D-230E-4EFA-9070-730E8D208FCF}"/>
                </a:ext>
              </a:extLst>
            </p:cNvPr>
            <p:cNvSpPr>
              <a:spLocks/>
            </p:cNvSpPr>
            <p:nvPr/>
          </p:nvSpPr>
          <p:spPr bwMode="auto">
            <a:xfrm>
              <a:off x="420" y="1322"/>
              <a:ext cx="351" cy="203"/>
            </a:xfrm>
            <a:custGeom>
              <a:avLst/>
              <a:gdLst>
                <a:gd name="T0" fmla="*/ 27 w 425"/>
                <a:gd name="T1" fmla="*/ 119 h 246"/>
                <a:gd name="T2" fmla="*/ 27 w 425"/>
                <a:gd name="T3" fmla="*/ 119 h 246"/>
                <a:gd name="T4" fmla="*/ 27 w 425"/>
                <a:gd name="T5" fmla="*/ 134 h 246"/>
                <a:gd name="T6" fmla="*/ 27 w 425"/>
                <a:gd name="T7" fmla="*/ 149 h 246"/>
                <a:gd name="T8" fmla="*/ 27 w 425"/>
                <a:gd name="T9" fmla="*/ 246 h 246"/>
                <a:gd name="T10" fmla="*/ 40 w 425"/>
                <a:gd name="T11" fmla="*/ 242 h 246"/>
                <a:gd name="T12" fmla="*/ 54 w 425"/>
                <a:gd name="T13" fmla="*/ 246 h 246"/>
                <a:gd name="T14" fmla="*/ 54 w 425"/>
                <a:gd name="T15" fmla="*/ 162 h 246"/>
                <a:gd name="T16" fmla="*/ 54 w 425"/>
                <a:gd name="T17" fmla="*/ 147 h 246"/>
                <a:gd name="T18" fmla="*/ 54 w 425"/>
                <a:gd name="T19" fmla="*/ 132 h 246"/>
                <a:gd name="T20" fmla="*/ 97 w 425"/>
                <a:gd name="T21" fmla="*/ 154 h 246"/>
                <a:gd name="T22" fmla="*/ 213 w 425"/>
                <a:gd name="T23" fmla="*/ 212 h 246"/>
                <a:gd name="T24" fmla="*/ 329 w 425"/>
                <a:gd name="T25" fmla="*/ 154 h 246"/>
                <a:gd name="T26" fmla="*/ 425 w 425"/>
                <a:gd name="T27" fmla="*/ 106 h 246"/>
                <a:gd name="T28" fmla="*/ 213 w 425"/>
                <a:gd name="T29" fmla="*/ 0 h 246"/>
                <a:gd name="T30" fmla="*/ 0 w 425"/>
                <a:gd name="T31" fmla="*/ 106 h 246"/>
                <a:gd name="T32" fmla="*/ 27 w 425"/>
                <a:gd name="T33" fmla="*/ 11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246">
                  <a:moveTo>
                    <a:pt x="27" y="119"/>
                  </a:moveTo>
                  <a:lnTo>
                    <a:pt x="27" y="119"/>
                  </a:lnTo>
                  <a:lnTo>
                    <a:pt x="27" y="134"/>
                  </a:lnTo>
                  <a:lnTo>
                    <a:pt x="27" y="149"/>
                  </a:lnTo>
                  <a:lnTo>
                    <a:pt x="27" y="246"/>
                  </a:lnTo>
                  <a:cubicBezTo>
                    <a:pt x="31" y="243"/>
                    <a:pt x="35" y="242"/>
                    <a:pt x="40" y="242"/>
                  </a:cubicBezTo>
                  <a:cubicBezTo>
                    <a:pt x="45" y="242"/>
                    <a:pt x="49" y="243"/>
                    <a:pt x="54" y="246"/>
                  </a:cubicBezTo>
                  <a:lnTo>
                    <a:pt x="54" y="162"/>
                  </a:lnTo>
                  <a:lnTo>
                    <a:pt x="54" y="147"/>
                  </a:lnTo>
                  <a:lnTo>
                    <a:pt x="54" y="132"/>
                  </a:lnTo>
                  <a:lnTo>
                    <a:pt x="97" y="154"/>
                  </a:lnTo>
                  <a:lnTo>
                    <a:pt x="213" y="212"/>
                  </a:lnTo>
                  <a:lnTo>
                    <a:pt x="329" y="154"/>
                  </a:lnTo>
                  <a:lnTo>
                    <a:pt x="425" y="106"/>
                  </a:lnTo>
                  <a:lnTo>
                    <a:pt x="213" y="0"/>
                  </a:lnTo>
                  <a:lnTo>
                    <a:pt x="0" y="106"/>
                  </a:lnTo>
                  <a:lnTo>
                    <a:pt x="27" y="119"/>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ea typeface="Meiryo" panose="020B0604030504040204" pitchFamily="34" charset="-128"/>
                <a:cs typeface="Meiryo" panose="020B0604030504040204" pitchFamily="34" charset="-128"/>
              </a:endParaRPr>
            </a:p>
          </p:txBody>
        </p:sp>
      </p:grpSp>
    </p:spTree>
    <p:extLst>
      <p:ext uri="{BB962C8B-B14F-4D97-AF65-F5344CB8AC3E}">
        <p14:creationId xmlns:p14="http://schemas.microsoft.com/office/powerpoint/2010/main" val="2181315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p:txBody>
          <a:bodyPr/>
          <a:lstStyle/>
          <a:p>
            <a:r>
              <a:rPr lang="ja-jp" b="1" dirty="0">
                <a:ea typeface="Meiryo" panose="020B0604030504040204" pitchFamily="34" charset="-128"/>
                <a:cs typeface="Meiryo" panose="020B0604030504040204" pitchFamily="34" charset="-128"/>
              </a:rPr>
              <a:t>Office アドイン プラットフォームの概要</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0447594" cy="5238258"/>
          </a:xfrm>
        </p:spPr>
        <p:txBody>
          <a:bodyPr>
            <a:normAutofit/>
          </a:bodyPr>
          <a:lstStyle/>
          <a:p>
            <a:r>
              <a:rPr lang="ja-jp" dirty="0">
                <a:ea typeface="Meiryo" panose="020B0604030504040204" pitchFamily="34" charset="-128"/>
                <a:cs typeface="Meiryo" panose="020B0604030504040204" pitchFamily="34" charset="-128"/>
              </a:rPr>
              <a:t>Office アドインのコンポーネント: </a:t>
            </a:r>
          </a:p>
          <a:p>
            <a:pPr lvl="1"/>
            <a:r>
              <a:rPr lang="ja-jp" dirty="0">
                <a:ea typeface="Meiryo" panose="020B0604030504040204" pitchFamily="34" charset="-128"/>
                <a:cs typeface="Meiryo" panose="020B0604030504040204" pitchFamily="34" charset="-128"/>
              </a:rPr>
              <a:t>マニフェスト</a:t>
            </a:r>
          </a:p>
          <a:p>
            <a:pPr lvl="1"/>
            <a:r>
              <a:rPr lang="ja-jp" dirty="0">
                <a:ea typeface="Meiryo" panose="020B0604030504040204" pitchFamily="34" charset="-128"/>
                <a:cs typeface="Meiryo" panose="020B0604030504040204" pitchFamily="34" charset="-128"/>
              </a:rPr>
              <a:t>Web アプリケーション</a:t>
            </a:r>
          </a:p>
          <a:p>
            <a:r>
              <a:rPr lang="ja-jp" dirty="0">
                <a:ea typeface="Meiryo" panose="020B0604030504040204" pitchFamily="34" charset="-128"/>
                <a:cs typeface="Meiryo" panose="020B0604030504040204" pitchFamily="34" charset="-128"/>
              </a:rPr>
              <a:t>サポートされている Office アドインのタイプ、ホスト、およびプラットフォーム:</a:t>
            </a:r>
          </a:p>
          <a:p>
            <a:pPr lvl="1"/>
            <a:r>
              <a:rPr lang="ja-jp" dirty="0">
                <a:ea typeface="Meiryo" panose="020B0604030504040204" pitchFamily="34" charset="-128"/>
                <a:cs typeface="Meiryo" panose="020B0604030504040204" pitchFamily="34" charset="-128"/>
              </a:rPr>
              <a:t>機能を拡張する</a:t>
            </a:r>
          </a:p>
          <a:p>
            <a:pPr lvl="1"/>
            <a:r>
              <a:rPr lang="ja-jp" dirty="0">
                <a:ea typeface="Meiryo" panose="020B0604030504040204" pitchFamily="34" charset="-128"/>
                <a:cs typeface="Meiryo" panose="020B0604030504040204" pitchFamily="34" charset="-128"/>
              </a:rPr>
              <a:t>新しいオブジェクトを作成する</a:t>
            </a:r>
          </a:p>
        </p:txBody>
      </p:sp>
    </p:spTree>
    <p:extLst>
      <p:ext uri="{BB962C8B-B14F-4D97-AF65-F5344CB8AC3E}">
        <p14:creationId xmlns:p14="http://schemas.microsoft.com/office/powerpoint/2010/main" val="27853534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ja-jp" dirty="0">
                <a:ea typeface="Meiryo" panose="020B0604030504040204" pitchFamily="34" charset="-128"/>
                <a:cs typeface="Meiryo" panose="020B0604030504040204" pitchFamily="34" charset="-128"/>
              </a:rPr>
              <a:t>Office </a:t>
            </a:r>
            <a:r>
              <a:rPr lang="ja-jp" b="1" dirty="0">
                <a:ea typeface="Meiryo" panose="020B0604030504040204" pitchFamily="34" charset="-128"/>
                <a:cs typeface="Meiryo" panose="020B0604030504040204" pitchFamily="34" charset="-128"/>
              </a:rPr>
              <a:t>アドイン プラットフォームの概要</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499343" y="1086465"/>
            <a:ext cx="10949039" cy="1349969"/>
          </a:xfrm>
        </p:spPr>
        <p:txBody>
          <a:bodyPr>
            <a:normAutofit/>
          </a:bodyPr>
          <a:lstStyle/>
          <a:p>
            <a:pPr marL="0" indent="0">
              <a:buNone/>
            </a:pPr>
            <a:r>
              <a:rPr lang="ja-jp" sz="2400" dirty="0">
                <a:ea typeface="Meiryo" panose="020B0604030504040204" pitchFamily="34" charset="-128"/>
                <a:cs typeface="Meiryo" panose="020B0604030504040204" pitchFamily="34" charset="-128"/>
              </a:rPr>
              <a:t>Office アドインは、特定のプラットフォームのさまざまな Office アプリケーションで実行されます。</a:t>
            </a:r>
          </a:p>
          <a:p>
            <a:pPr marL="0" indent="0">
              <a:buNone/>
            </a:pPr>
            <a:r>
              <a:rPr lang="ja-jp" sz="1800" dirty="0">
                <a:ea typeface="Meiryo" panose="020B0604030504040204" pitchFamily="34" charset="-128"/>
                <a:cs typeface="Meiryo" panose="020B0604030504040204" pitchFamily="34" charset="-128"/>
              </a:rPr>
              <a:t>次の表は、Office アプリケーション、プラットフォーム、およびアドインのタイプの一覧です。</a:t>
            </a:r>
            <a:endParaRPr lang="en-US" sz="2400" dirty="0">
              <a:ea typeface="Meiryo" panose="020B0604030504040204" pitchFamily="34" charset="-128"/>
              <a:cs typeface="Meiryo" panose="020B0604030504040204" pitchFamily="34" charset="-128"/>
            </a:endParaRPr>
          </a:p>
          <a:p>
            <a:pPr marL="0" indent="0">
              <a:buNone/>
            </a:pPr>
            <a:endParaRPr lang="en-US" sz="2400" dirty="0">
              <a:ea typeface="Meiryo" panose="020B0604030504040204" pitchFamily="34" charset="-128"/>
              <a:cs typeface="Meiryo" panose="020B0604030504040204" pitchFamily="34" charset="-128"/>
            </a:endParaRPr>
          </a:p>
          <a:p>
            <a:pPr marL="0" indent="0">
              <a:buNone/>
            </a:pPr>
            <a:endParaRPr lang="en-US" sz="2400" dirty="0">
              <a:ea typeface="Meiryo" panose="020B0604030504040204" pitchFamily="34" charset="-128"/>
              <a:cs typeface="Meiryo" panose="020B0604030504040204" pitchFamily="34" charset="-128"/>
            </a:endParaRPr>
          </a:p>
          <a:p>
            <a:pPr marL="0" indent="0">
              <a:buNone/>
            </a:pPr>
            <a:endParaRPr lang="en-US" sz="2400" dirty="0">
              <a:ea typeface="Meiryo" panose="020B0604030504040204" pitchFamily="34" charset="-128"/>
              <a:cs typeface="Meiryo" panose="020B0604030504040204" pitchFamily="34" charset="-128"/>
            </a:endParaRPr>
          </a:p>
        </p:txBody>
      </p:sp>
      <p:graphicFrame>
        <p:nvGraphicFramePr>
          <p:cNvPr id="5" name="Table 4">
            <a:extLst>
              <a:ext uri="{FF2B5EF4-FFF2-40B4-BE49-F238E27FC236}">
                <a16:creationId xmlns:a16="http://schemas.microsoft.com/office/drawing/2014/main" id="{DFFA3206-7ED2-4E80-991C-5F0DA2EDD9D0}"/>
              </a:ext>
            </a:extLst>
          </p:cNvPr>
          <p:cNvGraphicFramePr>
            <a:graphicFrameLocks noGrp="1"/>
          </p:cNvGraphicFramePr>
          <p:nvPr>
            <p:extLst>
              <p:ext uri="{D42A27DB-BD31-4B8C-83A1-F6EECF244321}">
                <p14:modId xmlns:p14="http://schemas.microsoft.com/office/powerpoint/2010/main" val="2252146576"/>
              </p:ext>
            </p:extLst>
          </p:nvPr>
        </p:nvGraphicFramePr>
        <p:xfrm>
          <a:off x="499343" y="2240390"/>
          <a:ext cx="11188233" cy="4361564"/>
        </p:xfrm>
        <a:graphic>
          <a:graphicData uri="http://schemas.openxmlformats.org/drawingml/2006/table">
            <a:tbl>
              <a:tblPr firstRow="1" bandRow="1">
                <a:tableStyleId>{93296810-A885-4BE3-A3E7-6D5BEEA58F35}</a:tableStyleId>
              </a:tblPr>
              <a:tblGrid>
                <a:gridCol w="2174577">
                  <a:extLst>
                    <a:ext uri="{9D8B030D-6E8A-4147-A177-3AD203B41FA5}">
                      <a16:colId xmlns:a16="http://schemas.microsoft.com/office/drawing/2014/main" val="2640031141"/>
                    </a:ext>
                  </a:extLst>
                </a:gridCol>
                <a:gridCol w="4724400">
                  <a:extLst>
                    <a:ext uri="{9D8B030D-6E8A-4147-A177-3AD203B41FA5}">
                      <a16:colId xmlns:a16="http://schemas.microsoft.com/office/drawing/2014/main" val="4039266678"/>
                    </a:ext>
                  </a:extLst>
                </a:gridCol>
                <a:gridCol w="4289256">
                  <a:extLst>
                    <a:ext uri="{9D8B030D-6E8A-4147-A177-3AD203B41FA5}">
                      <a16:colId xmlns:a16="http://schemas.microsoft.com/office/drawing/2014/main" val="3960268638"/>
                    </a:ext>
                  </a:extLst>
                </a:gridCol>
              </a:tblGrid>
              <a:tr h="427496">
                <a:tc>
                  <a:txBody>
                    <a:bodyPr/>
                    <a:lstStyle/>
                    <a:p>
                      <a:r>
                        <a:rPr lang="ja-jp" sz="2000" kern="1200" spc="0" baseline="0" dirty="0">
                          <a:gradFill>
                            <a:gsLst>
                              <a:gs pos="1250">
                                <a:schemeClr val="tx1"/>
                              </a:gs>
                              <a:gs pos="100000">
                                <a:schemeClr val="tx1"/>
                              </a:gs>
                            </a:gsLst>
                            <a:lin ang="5400000" scaled="0"/>
                          </a:gradFill>
                          <a:latin typeface="+mj-lt"/>
                          <a:ea typeface="Meiryo" panose="020B0604030504040204" pitchFamily="34" charset="-128"/>
                          <a:cs typeface="Meiryo" panose="020B0604030504040204" pitchFamily="34" charset="-128"/>
                        </a:rPr>
                        <a:t>Office </a:t>
                      </a:r>
                      <a:r>
                        <a:rPr lang="ja-jp" sz="1800" kern="1200" spc="0" baseline="0" dirty="0">
                          <a:gradFill>
                            <a:gsLst>
                              <a:gs pos="1250">
                                <a:schemeClr val="tx1"/>
                              </a:gs>
                              <a:gs pos="100000">
                                <a:schemeClr val="tx1"/>
                              </a:gs>
                            </a:gsLst>
                            <a:lin ang="5400000" scaled="0"/>
                          </a:gradFill>
                          <a:latin typeface="+mj-lt"/>
                          <a:ea typeface="Meiryo" panose="020B0604030504040204" pitchFamily="34" charset="-128"/>
                          <a:cs typeface="Meiryo" panose="020B0604030504040204" pitchFamily="34" charset="-128"/>
                        </a:rPr>
                        <a:t>アプリケーション</a:t>
                      </a:r>
                    </a:p>
                  </a:txBody>
                  <a:tcPr/>
                </a:tc>
                <a:tc>
                  <a:txBody>
                    <a:bodyPr/>
                    <a:lstStyle/>
                    <a:p>
                      <a:pPr marL="0" algn="l" defTabSz="932742" rtl="0" eaLnBrk="1" latinLnBrk="0" hangingPunct="1"/>
                      <a:r>
                        <a:rPr lang="ja-jp" sz="1800" b="1" kern="1200" spc="0" baseline="0" dirty="0">
                          <a:gradFill>
                            <a:gsLst>
                              <a:gs pos="1250">
                                <a:schemeClr val="tx1"/>
                              </a:gs>
                              <a:gs pos="100000">
                                <a:schemeClr val="tx1"/>
                              </a:gs>
                            </a:gsLst>
                            <a:lin ang="5400000" scaled="0"/>
                          </a:gradFill>
                          <a:latin typeface="+mj-lt"/>
                          <a:ea typeface="Meiryo" panose="020B0604030504040204" pitchFamily="34" charset="-128"/>
                          <a:cs typeface="Meiryo" panose="020B0604030504040204" pitchFamily="34" charset="-128"/>
                        </a:rPr>
                        <a:t>サポート対象のプラットフォーム</a:t>
                      </a:r>
                    </a:p>
                  </a:txBody>
                  <a:tcPr/>
                </a:tc>
                <a:tc>
                  <a:txBody>
                    <a:bodyPr/>
                    <a:lstStyle/>
                    <a:p>
                      <a:pPr marL="0" algn="l" defTabSz="932742" rtl="0" eaLnBrk="1" latinLnBrk="0" hangingPunct="1"/>
                      <a:r>
                        <a:rPr lang="ja-jp" sz="1800" b="1" kern="1200" spc="0" baseline="0" dirty="0">
                          <a:gradFill>
                            <a:gsLst>
                              <a:gs pos="1250">
                                <a:schemeClr val="tx1"/>
                              </a:gs>
                              <a:gs pos="100000">
                                <a:schemeClr val="tx1"/>
                              </a:gs>
                            </a:gsLst>
                            <a:lin ang="5400000" scaled="0"/>
                          </a:gradFill>
                          <a:latin typeface="+mj-lt"/>
                          <a:ea typeface="Meiryo" panose="020B0604030504040204" pitchFamily="34" charset="-128"/>
                          <a:cs typeface="Meiryo" panose="020B0604030504040204" pitchFamily="34" charset="-128"/>
                        </a:rPr>
                        <a:t>利用可能なアドインのタイプ</a:t>
                      </a:r>
                    </a:p>
                  </a:txBody>
                  <a:tcPr/>
                </a:tc>
                <a:extLst>
                  <a:ext uri="{0D108BD9-81ED-4DB2-BD59-A6C34878D82A}">
                    <a16:rowId xmlns:a16="http://schemas.microsoft.com/office/drawing/2014/main" val="3382345161"/>
                  </a:ext>
                </a:extLst>
              </a:tr>
              <a:tr h="0">
                <a:tc>
                  <a:txBody>
                    <a:bodyPr/>
                    <a:lstStyle/>
                    <a:p>
                      <a:pPr marL="0" marR="0">
                        <a:lnSpc>
                          <a:spcPct val="107000"/>
                        </a:lnSpc>
                        <a:spcBef>
                          <a:spcPts val="0"/>
                        </a:spcBef>
                        <a:spcAft>
                          <a:spcPts val="800"/>
                        </a:spcAft>
                      </a:pPr>
                      <a:r>
                        <a:rPr lang="ja-jp" sz="1800">
                          <a:effectLst/>
                          <a:latin typeface="+mn-lt"/>
                          <a:ea typeface="Meiryo" panose="020B0604030504040204" pitchFamily="34" charset="-128"/>
                          <a:cs typeface="Meiryo" panose="020B0604030504040204" pitchFamily="34" charset="-128"/>
                        </a:rPr>
                        <a:t>Excel</a:t>
                      </a:r>
                    </a:p>
                  </a:txBody>
                  <a:tcPr marL="152400" marR="152400" marT="114300" marB="114300"/>
                </a:tc>
                <a:tc>
                  <a:txBody>
                    <a:bodyPr/>
                    <a:lstStyle/>
                    <a:p>
                      <a:pPr marL="0" marR="0">
                        <a:lnSpc>
                          <a:spcPct val="107000"/>
                        </a:lnSpc>
                        <a:spcBef>
                          <a:spcPts val="0"/>
                        </a:spcBef>
                        <a:spcAft>
                          <a:spcPts val="800"/>
                        </a:spcAft>
                      </a:pPr>
                      <a:r>
                        <a:rPr lang="ja-jp" sz="1800" dirty="0">
                          <a:effectLst/>
                          <a:latin typeface="+mn-lt"/>
                          <a:ea typeface="Meiryo" panose="020B0604030504040204" pitchFamily="34" charset="-128"/>
                          <a:cs typeface="Meiryo" panose="020B0604030504040204" pitchFamily="34" charset="-128"/>
                        </a:rPr>
                        <a:t>Windows、Mac、iPad、Web ブラウザー</a:t>
                      </a:r>
                    </a:p>
                  </a:txBody>
                  <a:tcPr marL="152400" marR="152400" marT="114300" marB="114300"/>
                </a:tc>
                <a:tc>
                  <a:txBody>
                    <a:bodyPr/>
                    <a:lstStyle/>
                    <a:p>
                      <a:pPr marL="0" marR="0">
                        <a:lnSpc>
                          <a:spcPct val="107000"/>
                        </a:lnSpc>
                        <a:spcBef>
                          <a:spcPts val="0"/>
                        </a:spcBef>
                        <a:spcAft>
                          <a:spcPts val="800"/>
                        </a:spcAft>
                      </a:pPr>
                      <a:r>
                        <a:rPr lang="ja-jp" sz="1800" dirty="0">
                          <a:effectLst/>
                          <a:latin typeface="+mn-lt"/>
                          <a:ea typeface="Meiryo" panose="020B0604030504040204" pitchFamily="34" charset="-128"/>
                          <a:cs typeface="Meiryo" panose="020B0604030504040204" pitchFamily="34" charset="-128"/>
                        </a:rPr>
                        <a:t>作業ウィンドウ、コンテンツ、</a:t>
                      </a:r>
                      <a:br>
                        <a:rPr lang="en-US" altLang="ja-JP" sz="1800" dirty="0">
                          <a:effectLst/>
                          <a:latin typeface="+mn-lt"/>
                          <a:ea typeface="Meiryo" panose="020B0604030504040204" pitchFamily="34" charset="-128"/>
                          <a:cs typeface="Meiryo" panose="020B0604030504040204" pitchFamily="34" charset="-128"/>
                        </a:rPr>
                      </a:br>
                      <a:r>
                        <a:rPr lang="ja-jp" sz="1800" dirty="0">
                          <a:effectLst/>
                          <a:latin typeface="+mn-lt"/>
                          <a:ea typeface="Meiryo" panose="020B0604030504040204" pitchFamily="34" charset="-128"/>
                          <a:cs typeface="Meiryo" panose="020B0604030504040204" pitchFamily="34" charset="-128"/>
                        </a:rPr>
                        <a:t>カスタム関数 (iPad を除く)</a:t>
                      </a:r>
                    </a:p>
                  </a:txBody>
                  <a:tcPr marL="152400" marR="152400" marT="114300" marB="114300"/>
                </a:tc>
                <a:extLst>
                  <a:ext uri="{0D108BD9-81ED-4DB2-BD59-A6C34878D82A}">
                    <a16:rowId xmlns:a16="http://schemas.microsoft.com/office/drawing/2014/main" val="3212719733"/>
                  </a:ext>
                </a:extLst>
              </a:tr>
              <a:tr h="473811">
                <a:tc>
                  <a:txBody>
                    <a:bodyPr/>
                    <a:lstStyle/>
                    <a:p>
                      <a:pPr marL="0" marR="0">
                        <a:lnSpc>
                          <a:spcPct val="107000"/>
                        </a:lnSpc>
                        <a:spcBef>
                          <a:spcPts val="0"/>
                        </a:spcBef>
                        <a:spcAft>
                          <a:spcPts val="800"/>
                        </a:spcAft>
                      </a:pPr>
                      <a:r>
                        <a:rPr lang="ja-jp" sz="1800">
                          <a:effectLst/>
                          <a:latin typeface="+mn-lt"/>
                          <a:ea typeface="Meiryo" panose="020B0604030504040204" pitchFamily="34" charset="-128"/>
                          <a:cs typeface="Meiryo" panose="020B0604030504040204" pitchFamily="34" charset="-128"/>
                        </a:rPr>
                        <a:t>OneNote</a:t>
                      </a:r>
                    </a:p>
                  </a:txBody>
                  <a:tcPr marL="152400" marR="152400" marT="114300" marB="114300"/>
                </a:tc>
                <a:tc>
                  <a:txBody>
                    <a:bodyPr/>
                    <a:lstStyle/>
                    <a:p>
                      <a:pPr marL="0" marR="0">
                        <a:lnSpc>
                          <a:spcPct val="107000"/>
                        </a:lnSpc>
                        <a:spcBef>
                          <a:spcPts val="0"/>
                        </a:spcBef>
                        <a:spcAft>
                          <a:spcPts val="800"/>
                        </a:spcAft>
                      </a:pPr>
                      <a:r>
                        <a:rPr lang="ja-jp" sz="1800">
                          <a:effectLst/>
                          <a:latin typeface="+mn-lt"/>
                          <a:ea typeface="Meiryo" panose="020B0604030504040204" pitchFamily="34" charset="-128"/>
                          <a:cs typeface="Meiryo" panose="020B0604030504040204" pitchFamily="34" charset="-128"/>
                        </a:rPr>
                        <a:t>Web ブラウザー</a:t>
                      </a:r>
                    </a:p>
                  </a:txBody>
                  <a:tcPr marL="152400" marR="152400" marT="114300" marB="114300"/>
                </a:tc>
                <a:tc>
                  <a:txBody>
                    <a:bodyPr/>
                    <a:lstStyle/>
                    <a:p>
                      <a:pPr marL="0" marR="0">
                        <a:lnSpc>
                          <a:spcPct val="107000"/>
                        </a:lnSpc>
                        <a:spcBef>
                          <a:spcPts val="0"/>
                        </a:spcBef>
                        <a:spcAft>
                          <a:spcPts val="800"/>
                        </a:spcAft>
                      </a:pPr>
                      <a:r>
                        <a:rPr lang="ja-jp" sz="1800">
                          <a:effectLst/>
                          <a:latin typeface="+mn-lt"/>
                          <a:ea typeface="Meiryo" panose="020B0604030504040204" pitchFamily="34" charset="-128"/>
                          <a:cs typeface="Meiryo" panose="020B0604030504040204" pitchFamily="34" charset="-128"/>
                        </a:rPr>
                        <a:t>作業ウィンドウ</a:t>
                      </a:r>
                    </a:p>
                  </a:txBody>
                  <a:tcPr marL="152400" marR="152400" marT="114300" marB="114300"/>
                </a:tc>
                <a:extLst>
                  <a:ext uri="{0D108BD9-81ED-4DB2-BD59-A6C34878D82A}">
                    <a16:rowId xmlns:a16="http://schemas.microsoft.com/office/drawing/2014/main" val="3269964458"/>
                  </a:ext>
                </a:extLst>
              </a:tr>
              <a:tr h="746975">
                <a:tc>
                  <a:txBody>
                    <a:bodyPr/>
                    <a:lstStyle/>
                    <a:p>
                      <a:pPr marL="0" marR="0">
                        <a:lnSpc>
                          <a:spcPct val="107000"/>
                        </a:lnSpc>
                        <a:spcBef>
                          <a:spcPts val="0"/>
                        </a:spcBef>
                        <a:spcAft>
                          <a:spcPts val="800"/>
                        </a:spcAft>
                      </a:pPr>
                      <a:r>
                        <a:rPr lang="ja-jp" sz="1800">
                          <a:effectLst/>
                          <a:latin typeface="+mn-lt"/>
                          <a:ea typeface="Meiryo" panose="020B0604030504040204" pitchFamily="34" charset="-128"/>
                          <a:cs typeface="Meiryo" panose="020B0604030504040204" pitchFamily="34" charset="-128"/>
                        </a:rPr>
                        <a:t>Outlook</a:t>
                      </a:r>
                    </a:p>
                  </a:txBody>
                  <a:tcPr marL="152400" marR="152400" marT="114300" marB="114300"/>
                </a:tc>
                <a:tc>
                  <a:txBody>
                    <a:bodyPr/>
                    <a:lstStyle/>
                    <a:p>
                      <a:pPr marL="0" marR="0">
                        <a:lnSpc>
                          <a:spcPct val="107000"/>
                        </a:lnSpc>
                        <a:spcBef>
                          <a:spcPts val="0"/>
                        </a:spcBef>
                        <a:spcAft>
                          <a:spcPts val="800"/>
                        </a:spcAft>
                      </a:pPr>
                      <a:r>
                        <a:rPr lang="ja-jp" sz="1800" dirty="0">
                          <a:effectLst/>
                          <a:latin typeface="+mn-lt"/>
                          <a:ea typeface="Meiryo" panose="020B0604030504040204" pitchFamily="34" charset="-128"/>
                          <a:cs typeface="Meiryo" panose="020B0604030504040204" pitchFamily="34" charset="-128"/>
                        </a:rPr>
                        <a:t>Windows、Mac、iOS、Android、</a:t>
                      </a:r>
                      <a:br>
                        <a:rPr lang="en-US" altLang="ja-JP" sz="1800" dirty="0">
                          <a:effectLst/>
                          <a:latin typeface="+mn-lt"/>
                          <a:ea typeface="Meiryo" panose="020B0604030504040204" pitchFamily="34" charset="-128"/>
                          <a:cs typeface="Meiryo" panose="020B0604030504040204" pitchFamily="34" charset="-128"/>
                        </a:rPr>
                      </a:br>
                      <a:r>
                        <a:rPr lang="ja-jp" sz="1800" dirty="0">
                          <a:effectLst/>
                          <a:latin typeface="+mn-lt"/>
                          <a:ea typeface="Meiryo" panose="020B0604030504040204" pitchFamily="34" charset="-128"/>
                          <a:cs typeface="Meiryo" panose="020B0604030504040204" pitchFamily="34" charset="-128"/>
                        </a:rPr>
                        <a:t>Web ブラウザー</a:t>
                      </a:r>
                    </a:p>
                  </a:txBody>
                  <a:tcPr marL="152400" marR="152400" marT="114300" marB="114300"/>
                </a:tc>
                <a:tc>
                  <a:txBody>
                    <a:bodyPr/>
                    <a:lstStyle/>
                    <a:p>
                      <a:pPr marL="0" marR="0">
                        <a:lnSpc>
                          <a:spcPct val="107000"/>
                        </a:lnSpc>
                        <a:spcBef>
                          <a:spcPts val="0"/>
                        </a:spcBef>
                        <a:spcAft>
                          <a:spcPts val="800"/>
                        </a:spcAft>
                      </a:pPr>
                      <a:r>
                        <a:rPr lang="ja-jp" sz="1800">
                          <a:effectLst/>
                          <a:latin typeface="+mn-lt"/>
                          <a:ea typeface="Meiryo" panose="020B0604030504040204" pitchFamily="34" charset="-128"/>
                          <a:cs typeface="Meiryo" panose="020B0604030504040204" pitchFamily="34" charset="-128"/>
                        </a:rPr>
                        <a:t>作業ウィンドウ、コンテキスト、UI なしの関数、モジュール (Windows のみ)</a:t>
                      </a:r>
                    </a:p>
                  </a:txBody>
                  <a:tcPr marL="152400" marR="152400" marT="114300" marB="114300"/>
                </a:tc>
                <a:extLst>
                  <a:ext uri="{0D108BD9-81ED-4DB2-BD59-A6C34878D82A}">
                    <a16:rowId xmlns:a16="http://schemas.microsoft.com/office/drawing/2014/main" val="4242455447"/>
                  </a:ext>
                </a:extLst>
              </a:tr>
              <a:tr h="473811">
                <a:tc>
                  <a:txBody>
                    <a:bodyPr/>
                    <a:lstStyle/>
                    <a:p>
                      <a:pPr marL="0" marR="0">
                        <a:lnSpc>
                          <a:spcPct val="107000"/>
                        </a:lnSpc>
                        <a:spcBef>
                          <a:spcPts val="0"/>
                        </a:spcBef>
                        <a:spcAft>
                          <a:spcPts val="800"/>
                        </a:spcAft>
                      </a:pPr>
                      <a:r>
                        <a:rPr lang="ja-jp" sz="1800">
                          <a:effectLst/>
                          <a:latin typeface="+mn-lt"/>
                          <a:ea typeface="Meiryo" panose="020B0604030504040204" pitchFamily="34" charset="-128"/>
                          <a:cs typeface="Meiryo" panose="020B0604030504040204" pitchFamily="34" charset="-128"/>
                        </a:rPr>
                        <a:t>PowerPoint</a:t>
                      </a:r>
                    </a:p>
                  </a:txBody>
                  <a:tcPr marL="152400" marR="152400" marT="114300" marB="114300"/>
                </a:tc>
                <a:tc>
                  <a:txBody>
                    <a:bodyPr/>
                    <a:lstStyle/>
                    <a:p>
                      <a:pPr marL="0" marR="0">
                        <a:lnSpc>
                          <a:spcPct val="107000"/>
                        </a:lnSpc>
                        <a:spcBef>
                          <a:spcPts val="0"/>
                        </a:spcBef>
                        <a:spcAft>
                          <a:spcPts val="800"/>
                        </a:spcAft>
                      </a:pPr>
                      <a:r>
                        <a:rPr lang="ja-jp" sz="1800">
                          <a:effectLst/>
                          <a:latin typeface="+mn-lt"/>
                          <a:ea typeface="Meiryo" panose="020B0604030504040204" pitchFamily="34" charset="-128"/>
                          <a:cs typeface="Meiryo" panose="020B0604030504040204" pitchFamily="34" charset="-128"/>
                        </a:rPr>
                        <a:t>Windows、Mac、iPad、Web ブラウザー</a:t>
                      </a:r>
                    </a:p>
                  </a:txBody>
                  <a:tcPr marL="152400" marR="152400" marT="114300" marB="114300"/>
                </a:tc>
                <a:tc>
                  <a:txBody>
                    <a:bodyPr/>
                    <a:lstStyle/>
                    <a:p>
                      <a:pPr marL="0" marR="0">
                        <a:lnSpc>
                          <a:spcPct val="107000"/>
                        </a:lnSpc>
                        <a:spcBef>
                          <a:spcPts val="0"/>
                        </a:spcBef>
                        <a:spcAft>
                          <a:spcPts val="800"/>
                        </a:spcAft>
                      </a:pPr>
                      <a:r>
                        <a:rPr lang="ja-jp" sz="1800">
                          <a:effectLst/>
                          <a:latin typeface="+mn-lt"/>
                          <a:ea typeface="Meiryo" panose="020B0604030504040204" pitchFamily="34" charset="-128"/>
                          <a:cs typeface="Meiryo" panose="020B0604030504040204" pitchFamily="34" charset="-128"/>
                        </a:rPr>
                        <a:t>作業ウィンドウ、コンテンツ</a:t>
                      </a:r>
                    </a:p>
                  </a:txBody>
                  <a:tcPr marL="152400" marR="152400" marT="114300" marB="114300"/>
                </a:tc>
                <a:extLst>
                  <a:ext uri="{0D108BD9-81ED-4DB2-BD59-A6C34878D82A}">
                    <a16:rowId xmlns:a16="http://schemas.microsoft.com/office/drawing/2014/main" val="471802407"/>
                  </a:ext>
                </a:extLst>
              </a:tr>
              <a:tr h="473811">
                <a:tc>
                  <a:txBody>
                    <a:bodyPr/>
                    <a:lstStyle/>
                    <a:p>
                      <a:pPr marL="0" marR="0">
                        <a:lnSpc>
                          <a:spcPct val="107000"/>
                        </a:lnSpc>
                        <a:spcBef>
                          <a:spcPts val="0"/>
                        </a:spcBef>
                        <a:spcAft>
                          <a:spcPts val="800"/>
                        </a:spcAft>
                      </a:pPr>
                      <a:r>
                        <a:rPr lang="en-US" altLang="ja-JP" sz="1800" dirty="0">
                          <a:effectLst/>
                          <a:latin typeface="+mn-lt"/>
                          <a:ea typeface="Meiryo" panose="020B0604030504040204" pitchFamily="34" charset="-128"/>
                          <a:cs typeface="Meiryo" panose="020B0604030504040204" pitchFamily="34" charset="-128"/>
                        </a:rPr>
                        <a:t>Project</a:t>
                      </a:r>
                      <a:endParaRPr lang="ja-jp" sz="1800" dirty="0">
                        <a:effectLst/>
                        <a:latin typeface="+mn-lt"/>
                        <a:ea typeface="Meiryo" panose="020B0604030504040204" pitchFamily="34" charset="-128"/>
                        <a:cs typeface="Meiryo" panose="020B0604030504040204" pitchFamily="34" charset="-128"/>
                      </a:endParaRPr>
                    </a:p>
                  </a:txBody>
                  <a:tcPr marL="152400" marR="152400" marT="114300" marB="114300"/>
                </a:tc>
                <a:tc>
                  <a:txBody>
                    <a:bodyPr/>
                    <a:lstStyle/>
                    <a:p>
                      <a:pPr marL="0" marR="0">
                        <a:lnSpc>
                          <a:spcPct val="107000"/>
                        </a:lnSpc>
                        <a:spcBef>
                          <a:spcPts val="0"/>
                        </a:spcBef>
                        <a:spcAft>
                          <a:spcPts val="800"/>
                        </a:spcAft>
                      </a:pPr>
                      <a:r>
                        <a:rPr lang="ja-jp" sz="1800">
                          <a:effectLst/>
                          <a:latin typeface="+mn-lt"/>
                          <a:ea typeface="Meiryo" panose="020B0604030504040204" pitchFamily="34" charset="-128"/>
                          <a:cs typeface="Meiryo" panose="020B0604030504040204" pitchFamily="34" charset="-128"/>
                        </a:rPr>
                        <a:t>Windows</a:t>
                      </a:r>
                    </a:p>
                  </a:txBody>
                  <a:tcPr marL="152400" marR="152400" marT="114300" marB="114300"/>
                </a:tc>
                <a:tc>
                  <a:txBody>
                    <a:bodyPr/>
                    <a:lstStyle/>
                    <a:p>
                      <a:pPr marL="0" marR="0">
                        <a:lnSpc>
                          <a:spcPct val="107000"/>
                        </a:lnSpc>
                        <a:spcBef>
                          <a:spcPts val="0"/>
                        </a:spcBef>
                        <a:spcAft>
                          <a:spcPts val="800"/>
                        </a:spcAft>
                      </a:pPr>
                      <a:r>
                        <a:rPr lang="ja-jp" sz="1800">
                          <a:effectLst/>
                          <a:latin typeface="+mn-lt"/>
                          <a:ea typeface="Meiryo" panose="020B0604030504040204" pitchFamily="34" charset="-128"/>
                          <a:cs typeface="Meiryo" panose="020B0604030504040204" pitchFamily="34" charset="-128"/>
                        </a:rPr>
                        <a:t>作業ウィンドウ</a:t>
                      </a:r>
                    </a:p>
                  </a:txBody>
                  <a:tcPr marL="152400" marR="152400" marT="114300" marB="114300"/>
                </a:tc>
                <a:extLst>
                  <a:ext uri="{0D108BD9-81ED-4DB2-BD59-A6C34878D82A}">
                    <a16:rowId xmlns:a16="http://schemas.microsoft.com/office/drawing/2014/main" val="2865581430"/>
                  </a:ext>
                </a:extLst>
              </a:tr>
              <a:tr h="473811">
                <a:tc>
                  <a:txBody>
                    <a:bodyPr/>
                    <a:lstStyle/>
                    <a:p>
                      <a:pPr marL="0" marR="0">
                        <a:lnSpc>
                          <a:spcPct val="107000"/>
                        </a:lnSpc>
                        <a:spcBef>
                          <a:spcPts val="0"/>
                        </a:spcBef>
                        <a:spcAft>
                          <a:spcPts val="800"/>
                        </a:spcAft>
                      </a:pPr>
                      <a:r>
                        <a:rPr lang="ja-jp" sz="1800">
                          <a:effectLst/>
                          <a:latin typeface="+mn-lt"/>
                          <a:ea typeface="Meiryo" panose="020B0604030504040204" pitchFamily="34" charset="-128"/>
                          <a:cs typeface="Meiryo" panose="020B0604030504040204" pitchFamily="34" charset="-128"/>
                        </a:rPr>
                        <a:t>Word</a:t>
                      </a:r>
                    </a:p>
                  </a:txBody>
                  <a:tcPr marL="152400" marR="152400" marT="114300" marB="114300"/>
                </a:tc>
                <a:tc>
                  <a:txBody>
                    <a:bodyPr/>
                    <a:lstStyle/>
                    <a:p>
                      <a:pPr marL="0" marR="0">
                        <a:lnSpc>
                          <a:spcPct val="107000"/>
                        </a:lnSpc>
                        <a:spcBef>
                          <a:spcPts val="0"/>
                        </a:spcBef>
                        <a:spcAft>
                          <a:spcPts val="800"/>
                        </a:spcAft>
                      </a:pPr>
                      <a:r>
                        <a:rPr lang="ja-jp" sz="1800">
                          <a:effectLst/>
                          <a:latin typeface="+mn-lt"/>
                          <a:ea typeface="Meiryo" panose="020B0604030504040204" pitchFamily="34" charset="-128"/>
                          <a:cs typeface="Meiryo" panose="020B0604030504040204" pitchFamily="34" charset="-128"/>
                        </a:rPr>
                        <a:t>Windows、Mac、iPad、Web ブラウザー</a:t>
                      </a:r>
                    </a:p>
                  </a:txBody>
                  <a:tcPr marL="152400" marR="152400" marT="114300" marB="114300"/>
                </a:tc>
                <a:tc>
                  <a:txBody>
                    <a:bodyPr/>
                    <a:lstStyle/>
                    <a:p>
                      <a:pPr marL="0" marR="0">
                        <a:lnSpc>
                          <a:spcPct val="107000"/>
                        </a:lnSpc>
                        <a:spcBef>
                          <a:spcPts val="0"/>
                        </a:spcBef>
                        <a:spcAft>
                          <a:spcPts val="800"/>
                        </a:spcAft>
                      </a:pPr>
                      <a:r>
                        <a:rPr lang="ja-jp" sz="1800" dirty="0">
                          <a:effectLst/>
                          <a:latin typeface="+mn-lt"/>
                          <a:ea typeface="Meiryo" panose="020B0604030504040204" pitchFamily="34" charset="-128"/>
                          <a:cs typeface="Meiryo" panose="020B0604030504040204" pitchFamily="34" charset="-128"/>
                        </a:rPr>
                        <a:t>作業ウィンドウ</a:t>
                      </a:r>
                    </a:p>
                  </a:txBody>
                  <a:tcPr marL="152400" marR="152400" marT="114300" marB="114300"/>
                </a:tc>
                <a:extLst>
                  <a:ext uri="{0D108BD9-81ED-4DB2-BD59-A6C34878D82A}">
                    <a16:rowId xmlns:a16="http://schemas.microsoft.com/office/drawing/2014/main" val="91046262"/>
                  </a:ext>
                </a:extLst>
              </a:tr>
            </a:tbl>
          </a:graphicData>
        </a:graphic>
      </p:graphicFrame>
    </p:spTree>
    <p:extLst>
      <p:ext uri="{BB962C8B-B14F-4D97-AF65-F5344CB8AC3E}">
        <p14:creationId xmlns:p14="http://schemas.microsoft.com/office/powerpoint/2010/main" val="423350515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92DF-2051-402C-9326-236D8A4617C5}"/>
              </a:ext>
            </a:extLst>
          </p:cNvPr>
          <p:cNvSpPr>
            <a:spLocks noGrp="1"/>
          </p:cNvSpPr>
          <p:nvPr>
            <p:ph type="title"/>
          </p:nvPr>
        </p:nvSpPr>
        <p:spPr>
          <a:xfrm>
            <a:off x="588263" y="457200"/>
            <a:ext cx="11018520" cy="553998"/>
          </a:xfrm>
        </p:spPr>
        <p:txBody>
          <a:bodyPr>
            <a:normAutofit/>
          </a:bodyPr>
          <a:lstStyle/>
          <a:p>
            <a:r>
              <a:rPr lang="ja-jp" b="1" dirty="0">
                <a:ea typeface="Meiryo" panose="020B0604030504040204" pitchFamily="34" charset="-128"/>
                <a:cs typeface="Meiryo" panose="020B0604030504040204" pitchFamily="34" charset="-128"/>
              </a:rPr>
              <a:t>作業ウィンドウとコンテンツ Office アドイン</a:t>
            </a:r>
          </a:p>
        </p:txBody>
      </p:sp>
      <p:sp>
        <p:nvSpPr>
          <p:cNvPr id="3" name="Text Placeholder 2">
            <a:extLst>
              <a:ext uri="{FF2B5EF4-FFF2-40B4-BE49-F238E27FC236}">
                <a16:creationId xmlns:a16="http://schemas.microsoft.com/office/drawing/2014/main" id="{842D4BEF-3207-42E1-A211-A3D8FEEA6A97}"/>
              </a:ext>
            </a:extLst>
          </p:cNvPr>
          <p:cNvSpPr>
            <a:spLocks noGrp="1"/>
          </p:cNvSpPr>
          <p:nvPr>
            <p:ph type="body" sz="quarter" idx="10"/>
          </p:nvPr>
        </p:nvSpPr>
        <p:spPr>
          <a:xfrm>
            <a:off x="588263" y="1483744"/>
            <a:ext cx="11015474" cy="2930033"/>
          </a:xfrm>
        </p:spPr>
        <p:txBody>
          <a:bodyPr/>
          <a:lstStyle/>
          <a:p>
            <a:pPr marL="0" indent="0">
              <a:buNone/>
            </a:pPr>
            <a:r>
              <a:rPr lang="ja-jp" dirty="0">
                <a:ea typeface="Meiryo" panose="020B0604030504040204" pitchFamily="34" charset="-128"/>
                <a:cs typeface="Meiryo" panose="020B0604030504040204" pitchFamily="34" charset="-128"/>
              </a:rPr>
              <a:t>Office アドインには、ソリューションが Office アプリケーションと対話する方法に関するオプションがいくつか用意されています。</a:t>
            </a:r>
          </a:p>
          <a:p>
            <a:pPr lvl="0"/>
            <a:endParaRPr lang="en-US" dirty="0">
              <a:ea typeface="Meiryo" panose="020B0604030504040204" pitchFamily="34" charset="-128"/>
              <a:cs typeface="Meiryo" panose="020B0604030504040204" pitchFamily="34" charset="-128"/>
            </a:endParaRPr>
          </a:p>
          <a:p>
            <a:pPr marL="0" lvl="0" indent="0">
              <a:buNone/>
            </a:pPr>
            <a:endParaRPr lang="en-US" dirty="0">
              <a:ea typeface="Meiryo" panose="020B0604030504040204" pitchFamily="34" charset="-128"/>
              <a:cs typeface="Meiryo" panose="020B0604030504040204" pitchFamily="34" charset="-128"/>
            </a:endParaRPr>
          </a:p>
          <a:p>
            <a:pPr marL="0" lvl="0" indent="0">
              <a:buNone/>
            </a:pPr>
            <a:endParaRPr lang="en-US" dirty="0">
              <a:ea typeface="Meiryo" panose="020B0604030504040204" pitchFamily="34" charset="-128"/>
              <a:cs typeface="Meiryo" panose="020B0604030504040204" pitchFamily="34" charset="-128"/>
            </a:endParaRPr>
          </a:p>
          <a:p>
            <a:pPr marL="0" indent="0">
              <a:buNone/>
            </a:pPr>
            <a:endParaRPr lang="en-US" dirty="0">
              <a:ea typeface="Meiryo" panose="020B0604030504040204" pitchFamily="34" charset="-128"/>
              <a:cs typeface="Meiryo" panose="020B0604030504040204" pitchFamily="34" charset="-128"/>
            </a:endParaRPr>
          </a:p>
        </p:txBody>
      </p:sp>
      <p:pic>
        <p:nvPicPr>
          <p:cNvPr id="5" name="Picture 4" descr="Office アプリケーション ウィンドウの右側にある作業ウィンドウ アドイン">
            <a:extLst>
              <a:ext uri="{FF2B5EF4-FFF2-40B4-BE49-F238E27FC236}">
                <a16:creationId xmlns:a16="http://schemas.microsoft.com/office/drawing/2014/main" id="{90EBDF3A-4589-43AA-AF45-7DC377AECA9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10266" y="2640177"/>
            <a:ext cx="3771467" cy="2246146"/>
          </a:xfrm>
          <a:prstGeom prst="rect">
            <a:avLst/>
          </a:prstGeom>
          <a:noFill/>
          <a:ln>
            <a:noFill/>
          </a:ln>
        </p:spPr>
      </p:pic>
      <p:sp>
        <p:nvSpPr>
          <p:cNvPr id="6" name="TextBox 5">
            <a:extLst>
              <a:ext uri="{FF2B5EF4-FFF2-40B4-BE49-F238E27FC236}">
                <a16:creationId xmlns:a16="http://schemas.microsoft.com/office/drawing/2014/main" id="{A955AB01-D0F1-4B18-B083-56B2B0F2A03D}"/>
              </a:ext>
            </a:extLst>
          </p:cNvPr>
          <p:cNvSpPr txBox="1"/>
          <p:nvPr/>
        </p:nvSpPr>
        <p:spPr>
          <a:xfrm>
            <a:off x="588264" y="2555281"/>
            <a:ext cx="3622002" cy="4136517"/>
          </a:xfrm>
          <a:prstGeom prst="rect">
            <a:avLst/>
          </a:prstGeom>
          <a:noFill/>
        </p:spPr>
        <p:txBody>
          <a:bodyPr wrap="square" lIns="0" tIns="0" rIns="0" bIns="0" rtlCol="0">
            <a:normAutofit lnSpcReduction="10000"/>
          </a:bodyPr>
          <a:lstStyle/>
          <a:p>
            <a:pPr marL="228600" indent="-228600" defTabSz="932742">
              <a:spcBef>
                <a:spcPct val="20000"/>
              </a:spcBef>
              <a:buSzPct val="90000"/>
              <a:buFont typeface="Wingdings" panose="05000000000000000000" pitchFamily="2" charset="2"/>
              <a:buChar char=""/>
            </a:pPr>
            <a:r>
              <a:rPr lang="ja-jp" sz="28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作業ウィンドウ </a:t>
            </a:r>
            <a:br>
              <a:rPr lang="en-US" altLang="ja-JP" sz="28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br>
            <a:r>
              <a:rPr lang="ja-jp" sz="28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アドイン</a:t>
            </a:r>
          </a:p>
          <a:p>
            <a:pPr marL="228600" lvl="1" defTabSz="932742">
              <a:spcBef>
                <a:spcPct val="20000"/>
              </a:spcBef>
              <a:buSzPct val="90000"/>
            </a:pPr>
            <a:r>
              <a:rPr lang="ja-jp" sz="20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Office アプリケーション内</a:t>
            </a:r>
            <a:br>
              <a:rPr lang="en-US" altLang="ja-JP" sz="20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br>
            <a:r>
              <a:rPr lang="ja-jp" sz="20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に表示されるパネルを介し</a:t>
            </a:r>
            <a:br>
              <a:rPr lang="en-US" altLang="ja-JP" sz="20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br>
            <a:r>
              <a:rPr lang="ja-jp" sz="20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た操作が可能です。</a:t>
            </a:r>
          </a:p>
          <a:p>
            <a:pPr defTabSz="932742">
              <a:spcBef>
                <a:spcPct val="20000"/>
              </a:spcBef>
              <a:buSzPct val="90000"/>
            </a:pPr>
            <a:endParaRPr lang="en-US" sz="24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endParaRPr>
          </a:p>
          <a:p>
            <a:pPr marL="228600" indent="-228600" defTabSz="932742">
              <a:spcBef>
                <a:spcPct val="20000"/>
              </a:spcBef>
              <a:buSzPct val="90000"/>
              <a:buFont typeface="Wingdings" panose="05000000000000000000" pitchFamily="2" charset="2"/>
              <a:buChar char=""/>
            </a:pPr>
            <a:r>
              <a:rPr lang="ja-jp" sz="28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コンテンツ アド</a:t>
            </a:r>
            <a:br>
              <a:rPr lang="en-US" altLang="ja-JP" sz="28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br>
            <a:r>
              <a:rPr lang="ja-jp" sz="28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イン</a:t>
            </a:r>
          </a:p>
          <a:p>
            <a:pPr marL="228600" lvl="1" defTabSz="932742">
              <a:spcBef>
                <a:spcPct val="20000"/>
              </a:spcBef>
              <a:buSzPct val="90000"/>
            </a:pPr>
            <a:r>
              <a:rPr lang="ja-jp" sz="2000" dirty="0">
                <a:gradFill>
                  <a:gsLst>
                    <a:gs pos="1250">
                      <a:schemeClr val="tx1"/>
                    </a:gs>
                    <a:gs pos="100000">
                      <a:schemeClr val="tx1"/>
                    </a:gs>
                  </a:gsLst>
                  <a:lin ang="5400000" scaled="0"/>
                </a:gradFill>
                <a:ea typeface="Meiryo" panose="020B0604030504040204" pitchFamily="34" charset="-128"/>
                <a:cs typeface="Meiryo" panose="020B0604030504040204" pitchFamily="34" charset="-128"/>
              </a:rPr>
              <a:t>Excel や PowerPoint プレゼンテーションにオブジェクトを挿入するために使用します。</a:t>
            </a:r>
          </a:p>
        </p:txBody>
      </p:sp>
      <p:pic>
        <p:nvPicPr>
          <p:cNvPr id="7" name="Picture 6" descr="Office アプリケーション ウィンドウの中央にあるコンテンツ アドイン">
            <a:extLst>
              <a:ext uri="{FF2B5EF4-FFF2-40B4-BE49-F238E27FC236}">
                <a16:creationId xmlns:a16="http://schemas.microsoft.com/office/drawing/2014/main" id="{542EFFB2-C66C-3E4A-8817-495482D06A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07831" y="3678354"/>
            <a:ext cx="3776472" cy="2801181"/>
          </a:xfrm>
          <a:prstGeom prst="rect">
            <a:avLst/>
          </a:prstGeom>
          <a:noFill/>
          <a:ln>
            <a:noFill/>
          </a:ln>
        </p:spPr>
      </p:pic>
    </p:spTree>
    <p:extLst>
      <p:ext uri="{BB962C8B-B14F-4D97-AF65-F5344CB8AC3E}">
        <p14:creationId xmlns:p14="http://schemas.microsoft.com/office/powerpoint/2010/main" val="2379585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p:txBody>
          <a:bodyPr/>
          <a:lstStyle/>
          <a:p>
            <a:r>
              <a:rPr lang="ja-jp" b="1" dirty="0">
                <a:ea typeface="Meiryo" panose="020B0604030504040204" pitchFamily="34" charset="-128"/>
                <a:cs typeface="Meiryo" panose="020B0604030504040204" pitchFamily="34" charset="-128"/>
              </a:rPr>
              <a:t>Office アドインのダイアログ ボックス</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1172372" cy="5238258"/>
          </a:xfrm>
        </p:spPr>
        <p:txBody>
          <a:bodyPr>
            <a:normAutofit/>
          </a:bodyPr>
          <a:lstStyle/>
          <a:p>
            <a:pPr marL="0" indent="0">
              <a:buNone/>
            </a:pPr>
            <a:r>
              <a:rPr lang="ja-jp" sz="2400" dirty="0">
                <a:ea typeface="Meiryo" panose="020B0604030504040204" pitchFamily="34" charset="-128"/>
                <a:cs typeface="Meiryo" panose="020B0604030504040204" pitchFamily="34" charset="-128"/>
              </a:rPr>
              <a:t>ダイアログ ボックスは、アクティブな Office アプリケーション ウィンドウ上で浮動するサーフェスです。</a:t>
            </a:r>
          </a:p>
          <a:p>
            <a:pPr>
              <a:lnSpc>
                <a:spcPct val="110000"/>
              </a:lnSpc>
            </a:pPr>
            <a:r>
              <a:rPr lang="ja-jp" sz="2400" dirty="0">
                <a:ea typeface="Meiryo" panose="020B0604030504040204" pitchFamily="34" charset="-128"/>
                <a:cs typeface="Meiryo" panose="020B0604030504040204" pitchFamily="34" charset="-128"/>
              </a:rPr>
              <a:t>Office アドイン プラットフォームでは、ユーザーが次の操作を実行できるダイアログを表示できます。</a:t>
            </a:r>
          </a:p>
          <a:p>
            <a:pPr lvl="1"/>
            <a:r>
              <a:rPr lang="ja-jp" sz="1800" dirty="0">
                <a:ea typeface="Meiryo" panose="020B0604030504040204" pitchFamily="34" charset="-128"/>
                <a:cs typeface="Meiryo" panose="020B0604030504040204" pitchFamily="34" charset="-128"/>
              </a:rPr>
              <a:t>統合サービスにサインインする</a:t>
            </a:r>
          </a:p>
          <a:p>
            <a:pPr lvl="1"/>
            <a:r>
              <a:rPr lang="ja-jp" sz="1800" dirty="0">
                <a:ea typeface="Meiryo" panose="020B0604030504040204" pitchFamily="34" charset="-128"/>
                <a:cs typeface="Meiryo" panose="020B0604030504040204" pitchFamily="34" charset="-128"/>
              </a:rPr>
              <a:t>ユーザーの操作を確認する</a:t>
            </a:r>
          </a:p>
          <a:p>
            <a:pPr lvl="1"/>
            <a:r>
              <a:rPr lang="ja-jp" sz="1800" dirty="0">
                <a:ea typeface="Meiryo" panose="020B0604030504040204" pitchFamily="34" charset="-128"/>
                <a:cs typeface="Meiryo" panose="020B0604030504040204" pitchFamily="34" charset="-128"/>
              </a:rPr>
              <a:t>作業ウィンドウに限定されている可能性</a:t>
            </a:r>
            <a:br>
              <a:rPr lang="en-US" altLang="ja-JP" sz="1800" dirty="0">
                <a:ea typeface="Meiryo" panose="020B0604030504040204" pitchFamily="34" charset="-128"/>
                <a:cs typeface="Meiryo" panose="020B0604030504040204" pitchFamily="34" charset="-128"/>
              </a:rPr>
            </a:br>
            <a:r>
              <a:rPr lang="ja-jp" sz="1800" dirty="0">
                <a:ea typeface="Meiryo" panose="020B0604030504040204" pitchFamily="34" charset="-128"/>
                <a:cs typeface="Meiryo" panose="020B0604030504040204" pitchFamily="34" charset="-128"/>
              </a:rPr>
              <a:t>のあるタスクを実行する</a:t>
            </a:r>
          </a:p>
          <a:p>
            <a:pPr>
              <a:lnSpc>
                <a:spcPct val="110000"/>
              </a:lnSpc>
            </a:pPr>
            <a:r>
              <a:rPr lang="ja-jp" sz="2400" dirty="0">
                <a:ea typeface="Meiryo" panose="020B0604030504040204" pitchFamily="34" charset="-128"/>
                <a:cs typeface="Meiryo" panose="020B0604030504040204" pitchFamily="34" charset="-128"/>
              </a:rPr>
              <a:t>ダイアログ ウィンドウはモーダ</a:t>
            </a:r>
            <a:br>
              <a:rPr lang="en-US" altLang="ja-JP" sz="2400" dirty="0">
                <a:ea typeface="Meiryo" panose="020B0604030504040204" pitchFamily="34" charset="-128"/>
                <a:cs typeface="Meiryo" panose="020B0604030504040204" pitchFamily="34" charset="-128"/>
              </a:rPr>
            </a:br>
            <a:r>
              <a:rPr lang="ja-jp" sz="2400" dirty="0">
                <a:ea typeface="Meiryo" panose="020B0604030504040204" pitchFamily="34" charset="-128"/>
                <a:cs typeface="Meiryo" panose="020B0604030504040204" pitchFamily="34" charset="-128"/>
              </a:rPr>
              <a:t>ルではありません。</a:t>
            </a:r>
          </a:p>
          <a:p>
            <a:pPr marL="228600" lvl="1" indent="0">
              <a:buNone/>
            </a:pPr>
            <a:r>
              <a:rPr lang="ja-jp" sz="1800" dirty="0">
                <a:ea typeface="Meiryo" panose="020B0604030504040204" pitchFamily="34" charset="-128"/>
                <a:cs typeface="Meiryo" panose="020B0604030504040204" pitchFamily="34" charset="-128"/>
              </a:rPr>
              <a:t>ダイアログ ウィンドウが表示されている間、</a:t>
            </a:r>
            <a:br>
              <a:rPr lang="en-US" altLang="ja-JP" sz="1800" dirty="0">
                <a:ea typeface="Meiryo" panose="020B0604030504040204" pitchFamily="34" charset="-128"/>
                <a:cs typeface="Meiryo" panose="020B0604030504040204" pitchFamily="34" charset="-128"/>
              </a:rPr>
            </a:br>
            <a:r>
              <a:rPr lang="ja-jp" sz="1800" dirty="0">
                <a:ea typeface="Meiryo" panose="020B0604030504040204" pitchFamily="34" charset="-128"/>
                <a:cs typeface="Meiryo" panose="020B0604030504040204" pitchFamily="34" charset="-128"/>
              </a:rPr>
              <a:t>ユーザーは引き続き Office アプリケーション</a:t>
            </a:r>
            <a:br>
              <a:rPr lang="en-US" altLang="ja-JP" sz="1800" dirty="0">
                <a:ea typeface="Meiryo" panose="020B0604030504040204" pitchFamily="34" charset="-128"/>
                <a:cs typeface="Meiryo" panose="020B0604030504040204" pitchFamily="34" charset="-128"/>
              </a:rPr>
            </a:br>
            <a:r>
              <a:rPr lang="ja-jp" sz="1800" dirty="0">
                <a:ea typeface="Meiryo" panose="020B0604030504040204" pitchFamily="34" charset="-128"/>
                <a:cs typeface="Meiryo" panose="020B0604030504040204" pitchFamily="34" charset="-128"/>
              </a:rPr>
              <a:t>およびアドインを操作できます。</a:t>
            </a:r>
          </a:p>
        </p:txBody>
      </p:sp>
      <p:pic>
        <p:nvPicPr>
          <p:cNvPr id="1025" name="Picture 2" descr="Office アプリケーション ウィンドウに表示されるダイアログ">
            <a:extLst>
              <a:ext uri="{FF2B5EF4-FFF2-40B4-BE49-F238E27FC236}">
                <a16:creationId xmlns:a16="http://schemas.microsoft.com/office/drawing/2014/main" id="{3ED9D7B8-1BB1-3D45-BD82-94C41DE7D7C6}"/>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672135" y="3060343"/>
            <a:ext cx="5943600" cy="334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1183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FE1213F-3643-4F46-9E89-FAAA08091E4D}"/>
              </a:ext>
            </a:extLst>
          </p:cNvPr>
          <p:cNvPicPr>
            <a:picLocks noChangeAspect="1"/>
          </p:cNvPicPr>
          <p:nvPr/>
        </p:nvPicPr>
        <p:blipFill>
          <a:blip r:embed="rId3"/>
          <a:stretch>
            <a:fillRect/>
          </a:stretch>
        </p:blipFill>
        <p:spPr>
          <a:xfrm>
            <a:off x="905770" y="2820259"/>
            <a:ext cx="5664200" cy="2247900"/>
          </a:xfrm>
          <a:prstGeom prst="rect">
            <a:avLst/>
          </a:prstGeom>
        </p:spPr>
      </p:pic>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ja-jp" b="1" dirty="0">
                <a:latin typeface="+mn-lt"/>
                <a:ea typeface="Meiryo" panose="020B0604030504040204" pitchFamily="34" charset="-128"/>
                <a:cs typeface="Meiryo" panose="020B0604030504040204" pitchFamily="34" charset="-128"/>
              </a:rPr>
              <a:t>カスタム関数</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8262" y="1275347"/>
            <a:ext cx="10697968" cy="5337724"/>
          </a:xfrm>
        </p:spPr>
        <p:txBody>
          <a:bodyPr>
            <a:normAutofit/>
          </a:bodyPr>
          <a:lstStyle/>
          <a:p>
            <a:pPr marL="0" indent="0">
              <a:buNone/>
            </a:pPr>
            <a:r>
              <a:rPr lang="ja-jp" sz="3000" dirty="0">
                <a:ea typeface="Meiryo" panose="020B0604030504040204" pitchFamily="34" charset="-128"/>
                <a:cs typeface="Meiryo" panose="020B0604030504040204" pitchFamily="34" charset="-128"/>
              </a:rPr>
              <a:t>開発者はアドインの一部として JavaScript でカスタム関数を定義することにより、Excel に新しい関数を追加できます。</a:t>
            </a:r>
          </a:p>
        </p:txBody>
      </p:sp>
      <p:pic>
        <p:nvPicPr>
          <p:cNvPr id="8" name="Picture 7">
            <a:extLst>
              <a:ext uri="{FF2B5EF4-FFF2-40B4-BE49-F238E27FC236}">
                <a16:creationId xmlns:a16="http://schemas.microsoft.com/office/drawing/2014/main" id="{8EE5000C-CCE7-BC48-9FDA-3469FD684B81}"/>
              </a:ext>
            </a:extLst>
          </p:cNvPr>
          <p:cNvPicPr>
            <a:picLocks noChangeAspect="1"/>
          </p:cNvPicPr>
          <p:nvPr/>
        </p:nvPicPr>
        <p:blipFill>
          <a:blip r:embed="rId4"/>
          <a:stretch>
            <a:fillRect/>
          </a:stretch>
        </p:blipFill>
        <p:spPr>
          <a:xfrm>
            <a:off x="4916273" y="3797300"/>
            <a:ext cx="6565900" cy="2603500"/>
          </a:xfrm>
          <a:prstGeom prst="rect">
            <a:avLst/>
          </a:prstGeom>
        </p:spPr>
      </p:pic>
    </p:spTree>
    <p:extLst>
      <p:ext uri="{BB962C8B-B14F-4D97-AF65-F5344CB8AC3E}">
        <p14:creationId xmlns:p14="http://schemas.microsoft.com/office/powerpoint/2010/main" val="220404083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ja-jp" b="1" dirty="0">
                <a:latin typeface="+mn-lt"/>
                <a:ea typeface="Meiryo" panose="020B0604030504040204" pitchFamily="34" charset="-128"/>
                <a:cs typeface="Meiryo" panose="020B0604030504040204" pitchFamily="34" charset="-128"/>
              </a:rPr>
              <a:t>アドイン コマンド</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6"/>
            <a:ext cx="11018520" cy="4965303"/>
          </a:xfrm>
        </p:spPr>
        <p:txBody>
          <a:bodyPr/>
          <a:lstStyle/>
          <a:p>
            <a:pPr marL="0" indent="0">
              <a:buNone/>
            </a:pPr>
            <a:r>
              <a:rPr lang="ja-jp" sz="3000" dirty="0">
                <a:ea typeface="Meiryo" panose="020B0604030504040204" pitchFamily="34" charset="-128"/>
                <a:cs typeface="Meiryo" panose="020B0604030504040204" pitchFamily="34" charset="-128"/>
              </a:rPr>
              <a:t>アドイン コマンドは、Office UI を拡張し、開発者のアドインでアクションを開始する UI 要素です。</a:t>
            </a:r>
            <a:endParaRPr lang="en-US" dirty="0">
              <a:ea typeface="Meiryo" panose="020B0604030504040204" pitchFamily="34" charset="-128"/>
              <a:cs typeface="Meiryo" panose="020B0604030504040204" pitchFamily="34" charset="-128"/>
            </a:endParaRPr>
          </a:p>
          <a:p>
            <a:r>
              <a:rPr lang="ja-jp" dirty="0">
                <a:ea typeface="Meiryo" panose="020B0604030504040204" pitchFamily="34" charset="-128"/>
                <a:cs typeface="Meiryo" panose="020B0604030504040204" pitchFamily="34" charset="-128"/>
              </a:rPr>
              <a:t>Excel、Word、PowerPoint、OneNote のアドイン コマンド</a:t>
            </a:r>
          </a:p>
          <a:p>
            <a:r>
              <a:rPr lang="ja-jp" dirty="0">
                <a:ea typeface="Meiryo" panose="020B0604030504040204" pitchFamily="34" charset="-128"/>
                <a:cs typeface="Meiryo" panose="020B0604030504040204" pitchFamily="34" charset="-128"/>
              </a:rPr>
              <a:t>Outlook のアドイン コマンド</a:t>
            </a:r>
          </a:p>
        </p:txBody>
      </p:sp>
      <p:pic>
        <p:nvPicPr>
          <p:cNvPr id="5" name="Picture 4">
            <a:extLst>
              <a:ext uri="{FF2B5EF4-FFF2-40B4-BE49-F238E27FC236}">
                <a16:creationId xmlns:a16="http://schemas.microsoft.com/office/drawing/2014/main" id="{6EC698B4-4A07-E64C-9E27-47BFCCF747A0}"/>
              </a:ext>
            </a:extLst>
          </p:cNvPr>
          <p:cNvPicPr>
            <a:picLocks noChangeAspect="1"/>
          </p:cNvPicPr>
          <p:nvPr/>
        </p:nvPicPr>
        <p:blipFill>
          <a:blip r:embed="rId3"/>
          <a:stretch>
            <a:fillRect/>
          </a:stretch>
        </p:blipFill>
        <p:spPr>
          <a:xfrm>
            <a:off x="2890630" y="3781451"/>
            <a:ext cx="6410741" cy="2286000"/>
          </a:xfrm>
          <a:prstGeom prst="rect">
            <a:avLst/>
          </a:prstGeom>
        </p:spPr>
      </p:pic>
    </p:spTree>
    <p:extLst>
      <p:ext uri="{BB962C8B-B14F-4D97-AF65-F5344CB8AC3E}">
        <p14:creationId xmlns:p14="http://schemas.microsoft.com/office/powerpoint/2010/main" val="4172079715"/>
      </p:ext>
    </p:extLst>
  </p:cSld>
  <p:clrMapOvr>
    <a:masterClrMapping/>
  </p:clrMapOvr>
  <p:transition>
    <p:fade/>
  </p:transition>
</p:sld>
</file>

<file path=ppt/theme/theme1.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2.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3.xml><?xml version="1.0" encoding="utf-8"?>
<a:theme xmlns:a="http://schemas.openxmlformats.org/drawingml/2006/main" name="2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illingSession_Template3.potx" id="{9A6BE5BC-3986-4CE3-BD7F-1B3FC78054FC}" vid="{1892AF8D-3550-4F7D-9105-4E43865A4C7D}"/>
    </a:ext>
  </a:extLst>
</a:theme>
</file>

<file path=ppt/theme/theme4.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5" ma:contentTypeDescription="Create a new document." ma:contentTypeScope="" ma:versionID="440342402f1012a0f1064e75f404a778">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6c200b40ccbfd0552afa4674b2ee67d2"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BBC702-1919-446A-94AF-6F17B40EECC9}">
  <ds:schemaRefs>
    <ds:schemaRef ds:uri="http://purl.org/dc/dcmitype/"/>
    <ds:schemaRef ds:uri="a0deddf0-f628-451c-a763-2edd5c6ccf46"/>
    <ds:schemaRef ds:uri="http://schemas.microsoft.com/office/2006/metadata/properties"/>
    <ds:schemaRef ds:uri="http://schemas.openxmlformats.org/package/2006/metadata/core-properties"/>
    <ds:schemaRef ds:uri="http://schemas.microsoft.com/office/2006/documentManagement/types"/>
    <ds:schemaRef ds:uri="http://purl.org/dc/elements/1.1/"/>
    <ds:schemaRef ds:uri="75c92904-f576-44db-8133-88c65665be3e"/>
    <ds:schemaRef ds:uri="http://purl.org/dc/terms/"/>
    <ds:schemaRef ds:uri="http://www.w3.org/XML/1998/namespace"/>
    <ds:schemaRef ds:uri="http://schemas.microsoft.com/office/infopath/2007/PartnerControls"/>
  </ds:schemaRefs>
</ds:datastoreItem>
</file>

<file path=customXml/itemProps2.xml><?xml version="1.0" encoding="utf-8"?>
<ds:datastoreItem xmlns:ds="http://schemas.openxmlformats.org/officeDocument/2006/customXml" ds:itemID="{2F72CE04-CC6A-4704-B548-50297C64B02E}">
  <ds:schemaRefs>
    <ds:schemaRef ds:uri="http://schemas.microsoft.com/sharepoint/v3/contenttype/forms"/>
  </ds:schemaRefs>
</ds:datastoreItem>
</file>

<file path=customXml/itemProps3.xml><?xml version="1.0" encoding="utf-8"?>
<ds:datastoreItem xmlns:ds="http://schemas.openxmlformats.org/officeDocument/2006/customXml" ds:itemID="{63661D48-8115-4271-84C7-4C1D3E3841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deddf0-f628-451c-a763-2edd5c6ccf46"/>
    <ds:schemaRef ds:uri="75c92904-f576-44db-8133-88c65665be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107</TotalTime>
  <Words>10778</Words>
  <Application>Microsoft Office PowerPoint</Application>
  <PresentationFormat>Widescreen</PresentationFormat>
  <Paragraphs>391</Paragraphs>
  <Slides>35</Slides>
  <Notes>35</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35</vt:i4>
      </vt:variant>
    </vt:vector>
  </HeadingPairs>
  <TitlesOfParts>
    <vt:vector size="48" baseType="lpstr">
      <vt:lpstr>Meiryo</vt:lpstr>
      <vt:lpstr>Arial</vt:lpstr>
      <vt:lpstr>Calibri</vt:lpstr>
      <vt:lpstr>Consolas</vt:lpstr>
      <vt:lpstr>Segoe UI</vt:lpstr>
      <vt:lpstr>Segoe UI Light</vt:lpstr>
      <vt:lpstr>Segoe UI Semibold</vt:lpstr>
      <vt:lpstr>Segoe UI Semilight</vt:lpstr>
      <vt:lpstr>Wingdings</vt:lpstr>
      <vt:lpstr>Theme1 Baseline</vt:lpstr>
      <vt:lpstr>1_9-51052_Microsoft_Ready_Template_Light</vt:lpstr>
      <vt:lpstr>2_LIGHT GRAY TEMPLATE</vt:lpstr>
      <vt:lpstr>White Template</vt:lpstr>
      <vt:lpstr>Office の拡張 </vt:lpstr>
      <vt:lpstr>Office アドイン</vt:lpstr>
      <vt:lpstr>Office アドイン プラットフォームの概要</vt:lpstr>
      <vt:lpstr>Office アドイン プラットフォームの概要</vt:lpstr>
      <vt:lpstr>Office アドイン プラットフォームの概要</vt:lpstr>
      <vt:lpstr>作業ウィンドウとコンテンツ Office アドイン</vt:lpstr>
      <vt:lpstr>Office アドインのダイアログ ボックス</vt:lpstr>
      <vt:lpstr>カスタム関数</vt:lpstr>
      <vt:lpstr>アドイン コマンド</vt:lpstr>
      <vt:lpstr>デモ</vt:lpstr>
      <vt:lpstr>Office JavaScript API</vt:lpstr>
      <vt:lpstr>Office アドイン プログラミング モデル</vt:lpstr>
      <vt:lpstr>Office アドイン開発者ツール</vt:lpstr>
      <vt:lpstr>Excel JavaScript API</vt:lpstr>
      <vt:lpstr>Outlook JavaScript API</vt:lpstr>
      <vt:lpstr>Word JavaScript API</vt:lpstr>
      <vt:lpstr>PowerPoint JavaScript API</vt:lpstr>
      <vt:lpstr>カスタム関数</vt:lpstr>
      <vt:lpstr>デモ</vt:lpstr>
      <vt:lpstr>アドインのカスタマイズ</vt:lpstr>
      <vt:lpstr>Office アドインのカスタマイズの概要</vt:lpstr>
      <vt:lpstr>アドインの状態と設定の保持</vt:lpstr>
      <vt:lpstr>Office アドインの Office UI Fabric</vt:lpstr>
      <vt:lpstr>Office アドインの Microsoft Graph</vt:lpstr>
      <vt:lpstr>デモ</vt:lpstr>
      <vt:lpstr>Office アドインのテスト、デバッグ、およびデプロイメントのオプション</vt:lpstr>
      <vt:lpstr>Office アドインのデプロイメント オプション</vt:lpstr>
      <vt:lpstr>Office アドインのデプロイメント オプション</vt:lpstr>
      <vt:lpstr>Office アドインのテストおよびデバッグ</vt:lpstr>
      <vt:lpstr>Office アドインのテストおよびデバッグ</vt:lpstr>
      <vt:lpstr>アクション可能メッセージ</vt:lpstr>
      <vt:lpstr>アクション可能メッセージの概要</vt:lpstr>
      <vt:lpstr>アダプティブ カードを使用したアクション可能メッセージ</vt:lpstr>
      <vt:lpstr>デモ</vt:lpstr>
      <vt:lpstr>ありがとうございました Microsoft 365 開発者向けリソース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の拡張 </dc:title>
  <dc:creator>Julie Descamp (CLEARWATER GROUP LLC)</dc:creator>
  <cp:lastModifiedBy>Siriporn (Jeab) Klinhom</cp:lastModifiedBy>
  <cp:revision>14</cp:revision>
  <dcterms:created xsi:type="dcterms:W3CDTF">2020-07-22T18:21:03Z</dcterms:created>
  <dcterms:modified xsi:type="dcterms:W3CDTF">2020-08-13T07:33:14Z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